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4.xml" ContentType="application/vnd.openxmlformats-officedocument.presentationml.notesSlide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62"/>
  </p:notesMasterIdLst>
  <p:handoutMasterIdLst>
    <p:handoutMasterId r:id="rId63"/>
  </p:handoutMasterIdLst>
  <p:sldIdLst>
    <p:sldId id="302" r:id="rId2"/>
    <p:sldId id="266" r:id="rId3"/>
    <p:sldId id="259" r:id="rId4"/>
    <p:sldId id="309" r:id="rId5"/>
    <p:sldId id="306" r:id="rId6"/>
    <p:sldId id="307" r:id="rId7"/>
    <p:sldId id="262" r:id="rId8"/>
    <p:sldId id="310" r:id="rId9"/>
    <p:sldId id="263" r:id="rId10"/>
    <p:sldId id="312" r:id="rId11"/>
    <p:sldId id="311" r:id="rId12"/>
    <p:sldId id="265" r:id="rId13"/>
    <p:sldId id="267" r:id="rId14"/>
    <p:sldId id="313" r:id="rId15"/>
    <p:sldId id="287" r:id="rId16"/>
    <p:sldId id="292" r:id="rId17"/>
    <p:sldId id="268" r:id="rId18"/>
    <p:sldId id="269" r:id="rId19"/>
    <p:sldId id="270" r:id="rId20"/>
    <p:sldId id="271" r:id="rId21"/>
    <p:sldId id="316" r:id="rId22"/>
    <p:sldId id="272" r:id="rId23"/>
    <p:sldId id="317" r:id="rId24"/>
    <p:sldId id="273" r:id="rId25"/>
    <p:sldId id="314" r:id="rId26"/>
    <p:sldId id="274" r:id="rId27"/>
    <p:sldId id="315" r:id="rId28"/>
    <p:sldId id="275" r:id="rId29"/>
    <p:sldId id="276" r:id="rId30"/>
    <p:sldId id="299" r:id="rId31"/>
    <p:sldId id="294" r:id="rId32"/>
    <p:sldId id="295" r:id="rId33"/>
    <p:sldId id="296" r:id="rId34"/>
    <p:sldId id="29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</p:sldIdLst>
  <p:sldSz cx="12192000" cy="6858000"/>
  <p:notesSz cx="7302500" cy="9588500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3333FF"/>
    <a:srgbClr val="FFFF00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1" autoAdjust="0"/>
    <p:restoredTop sz="94637" autoAdjust="0"/>
  </p:normalViewPr>
  <p:slideViewPr>
    <p:cSldViewPr>
      <p:cViewPr>
        <p:scale>
          <a:sx n="225" d="100"/>
          <a:sy n="225" d="100"/>
        </p:scale>
        <p:origin x="-416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tags" Target="tags/tag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927218C1-594E-A94E-95F4-26DFF0AD8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73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>
            <a:lvl1pPr algn="r"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9138"/>
            <a:ext cx="4794250" cy="3595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defTabSz="965241">
              <a:defRPr sz="13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7488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6" tIns="48254" rIns="96506" bIns="48254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/>
            </a:lvl1pPr>
          </a:lstStyle>
          <a:p>
            <a:fld id="{CD7DE18D-B477-5540-A418-45080CBAB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84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Thanks!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2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Conditional Independence is going to be key in everything we do</a:t>
            </a:r>
            <a:r>
              <a:rPr lang="en-US" baseline="0" dirty="0" smtClean="0">
                <a:latin typeface="Calibri"/>
                <a:cs typeface="Calibri"/>
              </a:rPr>
              <a:t>, via the chain rules.</a:t>
            </a:r>
            <a:r>
              <a:rPr lang="en-US" dirty="0" smtClean="0">
                <a:latin typeface="Calibri"/>
                <a:cs typeface="Calibri"/>
              </a:rPr>
              <a:t>  We pick an ordering of variables.</a:t>
            </a:r>
            <a:r>
              <a:rPr lang="en-US" baseline="0" dirty="0" smtClean="0">
                <a:latin typeface="Calibri"/>
                <a:cs typeface="Calibri"/>
              </a:rPr>
              <a:t>  There are N! ways of doing this ordering.</a:t>
            </a:r>
          </a:p>
          <a:p>
            <a:r>
              <a:rPr lang="en-US" baseline="0" dirty="0" smtClean="0">
                <a:latin typeface="Calibri"/>
                <a:cs typeface="Calibri"/>
              </a:rPr>
              <a:t>Let’s look at the chain rule for Traffic, Rain, Umbrella.  This is with no </a:t>
            </a:r>
            <a:r>
              <a:rPr lang="en-US" dirty="0" smtClean="0">
                <a:latin typeface="Calibri"/>
                <a:cs typeface="Calibri"/>
              </a:rPr>
              <a:t>Independence </a:t>
            </a:r>
            <a:r>
              <a:rPr lang="en-US" baseline="0" dirty="0" smtClean="0">
                <a:latin typeface="Calibri"/>
                <a:cs typeface="Calibri"/>
              </a:rPr>
              <a:t>assumptions whatsoever.  This is always true.   But if we’re willing to assume that traffic and umbrellas are independent given rain (T_||_U | R) then we can cross out the given traffic.</a:t>
            </a:r>
          </a:p>
          <a:p>
            <a:r>
              <a:rPr lang="en-US" baseline="0" dirty="0" smtClean="0">
                <a:latin typeface="Calibri"/>
                <a:cs typeface="Calibri"/>
              </a:rPr>
              <a:t>Why is this interesting?  The size of the distributions are very different.  </a:t>
            </a:r>
          </a:p>
          <a:p>
            <a:r>
              <a:rPr lang="en-US" baseline="0" dirty="0" smtClean="0">
                <a:latin typeface="Calibri"/>
                <a:cs typeface="Calibri"/>
              </a:rPr>
              <a:t>If you have y|x1</a:t>
            </a:r>
            <a:r>
              <a:rPr lang="mr-IN" baseline="0" dirty="0" smtClean="0">
                <a:latin typeface="Calibri"/>
                <a:cs typeface="Calibri"/>
              </a:rPr>
              <a:t>…</a:t>
            </a:r>
            <a:r>
              <a:rPr lang="en-US" baseline="0" dirty="0" err="1" smtClean="0">
                <a:latin typeface="Calibri"/>
                <a:cs typeface="Calibri"/>
              </a:rPr>
              <a:t>xk</a:t>
            </a:r>
            <a:r>
              <a:rPr lang="en-US" baseline="0" dirty="0" smtClean="0">
                <a:latin typeface="Calibri"/>
                <a:cs typeface="Calibri"/>
              </a:rPr>
              <a:t>?  If we have binary variables, then we have 2^k rows in your distribution (or maybe 2^k*2, depending on how you’re writing the tables).  </a:t>
            </a:r>
          </a:p>
          <a:p>
            <a:r>
              <a:rPr lang="en-US" baseline="0" dirty="0" smtClean="0">
                <a:latin typeface="Calibri"/>
                <a:cs typeface="Calibri"/>
              </a:rPr>
              <a:t>Also it gives us a way of trying to encode our beliefs about causal processes.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33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Bayes</a:t>
            </a:r>
            <a:r>
              <a:rPr lang="en-US" baseline="0" dirty="0" smtClean="0"/>
              <a:t> Nets give us a different way of thinking about probability distributions.  Instead of just a full joint table, we’re going to go to a more compact representation that directly encodes our independence assumptions and which give us a graphical way of representing the interaction of variables which makes the structure of the problem much more obvious.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5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build some intuition.</a:t>
            </a:r>
          </a:p>
          <a:p>
            <a:r>
              <a:rPr lang="en-US" dirty="0" smtClean="0"/>
              <a:t>27 variables in</a:t>
            </a:r>
            <a:r>
              <a:rPr lang="en-US" baseline="0" dirty="0" smtClean="0"/>
              <a:t> the insurance domain.  If they are binary then there are 12^27 which is approx. 134 million entries.  So it’s not going to be plausible to enumerate.</a:t>
            </a:r>
          </a:p>
          <a:p>
            <a:r>
              <a:rPr lang="en-US" baseline="0" dirty="0" smtClean="0"/>
              <a:t>Let’s take a look at this structure.  There’s an arrow from socioeconomic status to extra car.  So whether you have an extra car in your household depends on your socio economic status.  </a:t>
            </a:r>
          </a:p>
          <a:p>
            <a:r>
              <a:rPr lang="en-US" baseline="0" dirty="0" smtClean="0"/>
              <a:t>What about </a:t>
            </a:r>
            <a:r>
              <a:rPr lang="en-US" baseline="0" dirty="0" err="1" smtClean="0"/>
              <a:t>anit</a:t>
            </a:r>
            <a:r>
              <a:rPr lang="en-US" baseline="0" dirty="0" smtClean="0"/>
              <a:t>-theft?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62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trouble shooting model.  </a:t>
            </a:r>
          </a:p>
          <a:p>
            <a:r>
              <a:rPr lang="en-US" dirty="0" smtClean="0"/>
              <a:t>Thing at the bottom are the effect</a:t>
            </a:r>
            <a:r>
              <a:rPr lang="en-US" baseline="0" dirty="0" smtClean="0"/>
              <a:t>, things at the top are causes.  2^16 = </a:t>
            </a:r>
            <a:r>
              <a:rPr lang="en-US" baseline="0" dirty="0" err="1" smtClean="0"/>
              <a:t>approx</a:t>
            </a:r>
            <a:r>
              <a:rPr lang="en-US" baseline="0" dirty="0" smtClean="0"/>
              <a:t> 65k for the full joint instantiation.  Here we only care about the local interaction?</a:t>
            </a:r>
          </a:p>
          <a:p>
            <a:r>
              <a:rPr lang="en-US" baseline="0" dirty="0" smtClean="0"/>
              <a:t>Where’s the most work in this?  Car wont start.  2^k for the k conditioning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66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an arc is missing, we are assuming that it is conditionally independent of</a:t>
            </a:r>
            <a:r>
              <a:rPr lang="en-US" baseline="0" dirty="0" smtClean="0"/>
              <a:t> the ones that it’s missing the arcs to. Intuitively we are encoding the direct interactions between variables. </a:t>
            </a:r>
          </a:p>
          <a:p>
            <a:r>
              <a:rPr lang="en-US" baseline="0" dirty="0" smtClean="0"/>
              <a:t>We only condition on a node’s parents.</a:t>
            </a:r>
          </a:p>
          <a:p>
            <a:r>
              <a:rPr lang="en-US" baseline="0" dirty="0" smtClean="0"/>
              <a:t>Here’s a BN for the cavity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29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the BN look like for this?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8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about the traffic domain?</a:t>
            </a:r>
          </a:p>
          <a:p>
            <a:r>
              <a:rPr lang="en-US" dirty="0" smtClean="0"/>
              <a:t>Both</a:t>
            </a:r>
            <a:r>
              <a:rPr lang="en-US" baseline="0" dirty="0" smtClean="0"/>
              <a:t> of these will specify full joint distributions.  In one you just need to specify two marginal distributions, in the other, you need to specify the P(T|R) and the P(R) distributions.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4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 to make a CLAIM now.  You can get a full joint distribution</a:t>
            </a:r>
            <a:r>
              <a:rPr lang="en-US" baseline="0" dirty="0" smtClean="0"/>
              <a:t> as the product of the conditionals. </a:t>
            </a:r>
          </a:p>
          <a:p>
            <a:r>
              <a:rPr lang="en-US" baseline="0" dirty="0" smtClean="0"/>
              <a:t>We look at the variables, starting with cavity, since it has not parents.  So P(+</a:t>
            </a:r>
            <a:r>
              <a:rPr lang="en-US" baseline="0" dirty="0" err="1" smtClean="0"/>
              <a:t>cav</a:t>
            </a:r>
            <a:r>
              <a:rPr lang="en-US" baseline="0" dirty="0" smtClean="0"/>
              <a:t>, +catch, -toothache) = P(+cavity) * P(+catch|+cavity) * P(-toothache|+cavity).  </a:t>
            </a:r>
          </a:p>
          <a:p>
            <a:r>
              <a:rPr lang="en-US" baseline="0" dirty="0" smtClean="0"/>
              <a:t>So far that’s just a claim.  Let’s show that it is true.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6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entries will be positive.  Will they sum to one?   Here’s the conditional independence</a:t>
            </a:r>
            <a:r>
              <a:rPr lang="en-US" baseline="0" dirty="0" smtClean="0"/>
              <a:t> </a:t>
            </a:r>
            <a:r>
              <a:rPr lang="en-US" dirty="0" smtClean="0"/>
              <a:t>assumptions that we’re making.</a:t>
            </a:r>
          </a:p>
          <a:p>
            <a:r>
              <a:rPr lang="en-US" dirty="0" smtClean="0"/>
              <a:t>Xi _||_ {xi</a:t>
            </a:r>
            <a:r>
              <a:rPr lang="mr-IN" dirty="0" smtClean="0"/>
              <a:t>…</a:t>
            </a:r>
            <a:r>
              <a:rPr lang="en-US" dirty="0" smtClean="0"/>
              <a:t>Xi-q} </a:t>
            </a:r>
            <a:r>
              <a:rPr lang="mr-IN" dirty="0" smtClean="0"/>
              <a:t>–</a:t>
            </a:r>
            <a:r>
              <a:rPr lang="en-US" dirty="0" smtClean="0"/>
              <a:t> Parents(Xi)</a:t>
            </a:r>
            <a:r>
              <a:rPr lang="en-US" baseline="0" dirty="0" smtClean="0"/>
              <a:t> | Parents(Xi)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X1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 X2 and X1</a:t>
            </a:r>
            <a:r>
              <a:rPr lang="en-US" baseline="0" dirty="0" smtClean="0">
                <a:sym typeface="Wingdings"/>
              </a:rPr>
              <a:t> X3, so we’re assuming X3_||_X2, X1.  For many joint distributions that doesn’t hold.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George Box: All models are wrong; some of them are useful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B7EDC-D532-E64C-A88A-8EDD91AF94E9}" type="slidenum">
              <a:rPr lang="en-US"/>
              <a:pPr eaLnBrk="1" hangingPunct="1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0.5</a:t>
            </a:r>
            <a:r>
              <a:rPr lang="en-US" baseline="0" dirty="0" smtClean="0"/>
              <a:t> * 0.5 * 0.5 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2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P(+r) * P(-t|+r) = ¼ * ¼ = 1/16.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81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en-US" baseline="0" dirty="0" smtClean="0"/>
              <a:t> E A J M,</a:t>
            </a:r>
          </a:p>
          <a:p>
            <a:r>
              <a:rPr lang="en-US" baseline="0" dirty="0" smtClean="0"/>
              <a:t>E_||_B</a:t>
            </a:r>
          </a:p>
          <a:p>
            <a:r>
              <a:rPr lang="en-US" baseline="0" dirty="0" smtClean="0"/>
              <a:t>J_||_B,E|A</a:t>
            </a:r>
          </a:p>
          <a:p>
            <a:r>
              <a:rPr lang="en-US" baseline="0" dirty="0" smtClean="0"/>
              <a:t>M_||_ B,E,J|A.  </a:t>
            </a:r>
          </a:p>
          <a:p>
            <a:r>
              <a:rPr lang="en-US" baseline="0" dirty="0" smtClean="0"/>
              <a:t>These are the things that get left out of our linearization of the chain rule.</a:t>
            </a:r>
          </a:p>
          <a:p>
            <a:r>
              <a:rPr lang="en-US" baseline="0" dirty="0" smtClean="0"/>
              <a:t>Here’s the Full BN including the tables.  Should we be surprised  that the alarm table is  the biggest?  No, that’s just the consequence of its having the most parents.</a:t>
            </a:r>
          </a:p>
          <a:p>
            <a:r>
              <a:rPr lang="en-US" baseline="0" dirty="0" smtClean="0"/>
              <a:t>What if we wanted the probability of this?  P(+b, -e +a, +j, +m)?  We just select all rows that are consistent with it, and then we get the probability.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Causality</a:t>
            </a:r>
            <a:r>
              <a:rPr lang="en-US" baseline="0" dirty="0" smtClean="0"/>
              <a:t> is not a mathematical necessity.  You can use it in your BN, but you don’t have to.  Mathematically it doesn’t play a role.  Look at the joint prob.  3, 1, 6, 6.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5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Here?  Specified</a:t>
            </a:r>
            <a:r>
              <a:rPr lang="en-US" baseline="0" dirty="0" smtClean="0"/>
              <a:t> by a different graph and a different set of tables, but we can still encode the same joint distribution as we had before: </a:t>
            </a:r>
            <a:r>
              <a:rPr lang="en-US" baseline="0" dirty="0" smtClean="0"/>
              <a:t>3, 1, 6, 6.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BNs</a:t>
            </a:r>
            <a:r>
              <a:rPr lang="en-US" baseline="0" dirty="0" smtClean="0"/>
              <a:t> don’t have to be causal.  Often times we do choose them to be causal, since it often uses fewer parents.  It’s also easier to think about and to elicit from experts.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non-causal ones, consider traffic and drips.  In a casual BN we have R -&gt; T and R-&gt; D, but we could equally well have T-&gt;D (or vice versa) if that were an easier table to generate.  That would reflect a correlation, not a causation.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what do the arrows represent?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4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37</a:t>
            </a:fld>
            <a:endParaRPr 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9065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 smtClean="0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smtClean="0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52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797523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we know if two variables are independent?  We can</a:t>
            </a:r>
            <a:r>
              <a:rPr lang="en-US" baseline="0" dirty="0" smtClean="0"/>
              <a:t> test it by comparing their joint distribution to their marginal distributions. By the Product Rule we know that P(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 = P(y)*P(</a:t>
            </a:r>
            <a:r>
              <a:rPr lang="en-US" baseline="0" dirty="0" err="1" smtClean="0"/>
              <a:t>x|y</a:t>
            </a:r>
            <a:r>
              <a:rPr lang="en-US" baseline="0" dirty="0" smtClean="0"/>
              <a:t>) (or P(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 = P(x)*P(</a:t>
            </a:r>
            <a:r>
              <a:rPr lang="en-US" baseline="0" dirty="0" err="1" smtClean="0"/>
              <a:t>y|x</a:t>
            </a:r>
            <a:r>
              <a:rPr lang="en-US" baseline="0" dirty="0" smtClean="0"/>
              <a:t>))  However, if they are independent then the distribution is just P(x)*P(y).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5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do can we test if two variables are independent?  We can</a:t>
            </a:r>
            <a:r>
              <a:rPr lang="en-US" baseline="0" dirty="0" smtClean="0"/>
              <a:t> multiply their  marginal distributions together P(x)*P(y) and compare it to their joint distribution.  If one row is different, then we know that they are not </a:t>
            </a:r>
            <a:r>
              <a:rPr lang="en-US" baseline="0" dirty="0" err="1" smtClean="0"/>
              <a:t>indepdent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1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joint distribution table has 2^n possible entries. That’s going to be a very large table.   But these are</a:t>
            </a:r>
            <a:r>
              <a:rPr lang="en-US" baseline="0" dirty="0" smtClean="0"/>
              <a:t> independent, so if we just represent them with the marginal, then we have 2*n tables.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4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say if I have a cavity</a:t>
            </a:r>
            <a:r>
              <a:rPr lang="en-US" baseline="0" dirty="0" smtClean="0"/>
              <a:t> then the chance that the probe will detect it is independent of the fact that I have a toothache.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 do we prove that?  Let’s prove that the first one implies the second.  </a:t>
            </a:r>
          </a:p>
          <a:p>
            <a:r>
              <a:rPr lang="en-US" baseline="0" dirty="0" smtClean="0"/>
              <a:t>1) First, let’s start with the definition of the conditional</a:t>
            </a:r>
            <a:r>
              <a:rPr lang="mr-IN" baseline="0" dirty="0" smtClean="0"/>
              <a:t>…</a:t>
            </a:r>
            <a:r>
              <a:rPr lang="en-US" baseline="0" dirty="0" smtClean="0"/>
              <a:t> P(</a:t>
            </a:r>
            <a:r>
              <a:rPr lang="en-US" baseline="0" dirty="0" err="1" smtClean="0"/>
              <a:t>x|z,y</a:t>
            </a:r>
            <a:r>
              <a:rPr lang="en-US" baseline="0" dirty="0" smtClean="0"/>
              <a:t>) = P(</a:t>
            </a:r>
            <a:r>
              <a:rPr lang="en-US" baseline="0" dirty="0" err="1" smtClean="0"/>
              <a:t>z,y,z</a:t>
            </a:r>
            <a:r>
              <a:rPr lang="en-US" baseline="0" dirty="0" smtClean="0"/>
              <a:t>) / P(</a:t>
            </a:r>
            <a:r>
              <a:rPr lang="en-US" baseline="0" dirty="0" err="1" smtClean="0"/>
              <a:t>y,z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2) Now we want to incorporate our assumption, since that’s critical to what we want to prove.  So let’s re-write the numerator as P(z)* P(</a:t>
            </a:r>
            <a:r>
              <a:rPr lang="en-US" baseline="0" dirty="0" err="1" smtClean="0"/>
              <a:t>z,y|z</a:t>
            </a:r>
            <a:r>
              <a:rPr lang="en-US" baseline="0" dirty="0" smtClean="0"/>
              <a:t>) which is just the definition of the joint.  Keep the denominator for now.</a:t>
            </a:r>
          </a:p>
          <a:p>
            <a:r>
              <a:rPr lang="en-US" baseline="0" dirty="0" smtClean="0"/>
              <a:t>3) Let’s use our assumption, to rewrite the numerator as P(z) * (</a:t>
            </a:r>
            <a:r>
              <a:rPr lang="en-US" baseline="0" dirty="0" err="1" smtClean="0"/>
              <a:t>Px|z</a:t>
            </a:r>
            <a:r>
              <a:rPr lang="en-US" baseline="0" dirty="0" smtClean="0"/>
              <a:t>) * P(</a:t>
            </a:r>
            <a:r>
              <a:rPr lang="en-US" baseline="0" dirty="0" err="1" smtClean="0"/>
              <a:t>y|z</a:t>
            </a:r>
            <a:r>
              <a:rPr lang="en-US" baseline="0" dirty="0" smtClean="0"/>
              <a:t>).  Then we can re-write the denominator as P(z)*P(</a:t>
            </a:r>
            <a:r>
              <a:rPr lang="en-US" baseline="0" dirty="0" err="1" smtClean="0"/>
              <a:t>y|z</a:t>
            </a:r>
            <a:r>
              <a:rPr lang="en-US" baseline="0" dirty="0" smtClean="0"/>
              <a:t>), and cancel terms to find that P(X|Z,Y) = P(X|Z).</a:t>
            </a:r>
          </a:p>
          <a:p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Also</a:t>
            </a:r>
            <a:r>
              <a:rPr lang="en-US" baseline="0" dirty="0" smtClean="0"/>
              <a:t> equivalent: For All </a:t>
            </a:r>
            <a:r>
              <a:rPr lang="en-US" baseline="0" dirty="0" err="1" smtClean="0"/>
              <a:t>x,y,z</a:t>
            </a:r>
            <a:r>
              <a:rPr lang="en-US" baseline="0" dirty="0" smtClean="0"/>
              <a:t>: P(</a:t>
            </a:r>
            <a:r>
              <a:rPr lang="en-US" baseline="0" dirty="0" err="1" smtClean="0"/>
              <a:t>y|z,x</a:t>
            </a:r>
            <a:r>
              <a:rPr lang="en-US" baseline="0" dirty="0" smtClean="0"/>
              <a:t>) = P(</a:t>
            </a:r>
            <a:r>
              <a:rPr lang="en-US" baseline="0" dirty="0" err="1" smtClean="0"/>
              <a:t>y|z</a:t>
            </a:r>
            <a:r>
              <a:rPr lang="en-US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8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a reasonable conditional independence assumption to make here?  T _||_ U | R. </a:t>
            </a:r>
            <a:r>
              <a:rPr lang="en-US" baseline="0" dirty="0" smtClean="0"/>
              <a:t>  We can also write U _||_ T | 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37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a reasonable conditional independence assumption to make here?  A _||_ F | S.  Alarm</a:t>
            </a:r>
            <a:r>
              <a:rPr lang="en-US" baseline="0" dirty="0" smtClean="0"/>
              <a:t> </a:t>
            </a:r>
            <a:r>
              <a:rPr lang="en-US" dirty="0" smtClean="0"/>
              <a:t>just</a:t>
            </a:r>
            <a:r>
              <a:rPr lang="en-US" baseline="0" dirty="0" smtClean="0"/>
              <a:t> triggers on smoke (not heat or anything).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80E11D-7034-644F-ACDF-0961FF4298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3B7AE3-A7DC-6F48-B5B2-E849EC185D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3582B-6514-F64F-B98B-15EDDDED28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8E58B9-5DCE-C749-A388-A65B9B24C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9A45FB-0697-A64A-9D51-5116823B5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DD655-17A6-EB4F-8BC4-1ED74EF1A5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2B5484-33E2-FE4D-B1E3-75D9311FF3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AEBA02-6DF4-4F48-8623-473B1E1CF4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F0988-FE3D-BD44-95D6-6939512C4D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8A888-4110-E642-8E4A-93BA40A9C4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8A1A2-B5DF-3D40-8B8B-515E22E761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5A20CE7E-3045-584A-B330-59BDFC9F30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7.png"/><Relationship Id="rId5" Type="http://schemas.openxmlformats.org/officeDocument/2006/relationships/image" Target="../media/image17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tags" Target="../tags/tag24.xml"/><Relationship Id="rId2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3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5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Relationship Id="rId7" Type="http://schemas.openxmlformats.org/officeDocument/2006/relationships/image" Target="../media/image47.png"/><Relationship Id="rId8" Type="http://schemas.openxmlformats.org/officeDocument/2006/relationships/image" Target="../media/image49.png"/><Relationship Id="rId9" Type="http://schemas.openxmlformats.org/officeDocument/2006/relationships/image" Target="../media/image45.png"/><Relationship Id="rId10" Type="http://schemas.openxmlformats.org/officeDocument/2006/relationships/image" Target="../media/image50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37.png"/><Relationship Id="rId13" Type="http://schemas.openxmlformats.org/officeDocument/2006/relationships/image" Target="../media/image54.png"/><Relationship Id="rId14" Type="http://schemas.openxmlformats.org/officeDocument/2006/relationships/image" Target="../media/image17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0.xml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38.png"/><Relationship Id="rId10" Type="http://schemas.openxmlformats.org/officeDocument/2006/relationships/image" Target="../media/image58.png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Relationship Id="rId9" Type="http://schemas.openxmlformats.org/officeDocument/2006/relationships/image" Target="../media/image38.png"/><Relationship Id="rId10" Type="http://schemas.openxmlformats.org/officeDocument/2006/relationships/image" Target="../media/image61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4.xml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openxmlformats.org/officeDocument/2006/relationships/tags" Target="../tags/tag45.xml"/><Relationship Id="rId2" Type="http://schemas.openxmlformats.org/officeDocument/2006/relationships/tags" Target="../tags/tag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5.png"/><Relationship Id="rId5" Type="http://schemas.openxmlformats.org/officeDocument/2006/relationships/image" Target="../media/image50.png"/><Relationship Id="rId1" Type="http://schemas.openxmlformats.org/officeDocument/2006/relationships/tags" Target="../tags/tag48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" Type="http://schemas.openxmlformats.org/officeDocument/2006/relationships/tags" Target="../tags/tag49.xml"/><Relationship Id="rId2" Type="http://schemas.openxmlformats.org/officeDocument/2006/relationships/tags" Target="../tags/tag50.xml"/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tags" Target="../tags/tag59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5" Type="http://schemas.openxmlformats.org/officeDocument/2006/relationships/image" Target="../media/image90.emf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tags" Target="../tags/tag64.xml"/><Relationship Id="rId2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tags" Target="../tags/tag66.xml"/><Relationship Id="rId2" Type="http://schemas.openxmlformats.org/officeDocument/2006/relationships/tags" Target="../tags/tag6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Relationship Id="rId1" Type="http://schemas.openxmlformats.org/officeDocument/2006/relationships/tags" Target="../tags/tag69.xml"/><Relationship Id="rId2" Type="http://schemas.openxmlformats.org/officeDocument/2006/relationships/tags" Target="../tags/tag7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 dirty="0"/>
              <a:t>Bayes’ Nets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33600"/>
            <a:ext cx="4800599" cy="3498476"/>
          </a:xfrm>
          <a:prstGeom prst="rect">
            <a:avLst/>
          </a:prstGeom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003922"/>
            <a:ext cx="12192000" cy="76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Slides courtesy of Dan </a:t>
            </a:r>
            <a:r>
              <a:rPr lang="en-US" sz="2400" dirty="0" smtClean="0">
                <a:latin typeface="Calibri"/>
                <a:cs typeface="Calibri"/>
              </a:rPr>
              <a:t>Klein and Pieter Abbeel --- 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1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Alarm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rule: 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Bayes</a:t>
            </a:r>
            <a:r>
              <a:rPr lang="ja-JP" altLang="en-US" sz="2400" dirty="0" smtClean="0">
                <a:latin typeface="Calibri"/>
                <a:cs typeface="Calibri"/>
              </a:rPr>
              <a:t>’</a:t>
            </a:r>
            <a:r>
              <a:rPr lang="en-US" sz="2400" dirty="0" smtClean="0">
                <a:latin typeface="Calibri"/>
                <a:cs typeface="Calibri"/>
              </a:rPr>
              <a:t>nets </a:t>
            </a:r>
            <a:r>
              <a:rPr lang="en-US" sz="2400" dirty="0">
                <a:latin typeface="Calibri"/>
                <a:cs typeface="Calibri"/>
              </a:rPr>
              <a:t>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</a:t>
            </a:r>
            <a:r>
              <a:rPr lang="ja-JP" altLang="en-US" dirty="0" smtClean="0">
                <a:latin typeface="Calibri"/>
                <a:cs typeface="Calibri"/>
              </a:rPr>
              <a:t>’</a:t>
            </a:r>
            <a:r>
              <a:rPr lang="en-US" dirty="0" smtClean="0">
                <a:latin typeface="Calibri"/>
                <a:cs typeface="Calibri"/>
              </a:rPr>
              <a:t>Nets</a:t>
            </a:r>
            <a:r>
              <a:rPr lang="en-US" dirty="0">
                <a:latin typeface="Calibri"/>
                <a:cs typeface="Calibri"/>
              </a:rPr>
              <a:t>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1447800"/>
            <a:ext cx="7317022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</a:t>
            </a:r>
            <a:r>
              <a:rPr lang="en-US" sz="2000" dirty="0" smtClean="0">
                <a:latin typeface="Calibri"/>
                <a:cs typeface="Calibri"/>
              </a:rPr>
              <a:t>interactions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 </a:t>
            </a:r>
            <a:r>
              <a:rPr lang="en-US" dirty="0">
                <a:latin typeface="Calibri"/>
                <a:cs typeface="Calibri"/>
              </a:rPr>
              <a:t>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8437" name="Oval 5"/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1843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Why </a:t>
            </a:r>
            <a:r>
              <a:rPr lang="en-US" sz="2400" dirty="0">
                <a:latin typeface="Calibri"/>
                <a:cs typeface="Calibri"/>
              </a:rPr>
              <a:t>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2: rain causes traffic</a:t>
            </a: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Models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/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</a:t>
            </a:r>
            <a:r>
              <a:rPr lang="en-US" sz="2000" dirty="0" smtClean="0">
                <a:latin typeface="Calibri"/>
                <a:cs typeface="Calibri"/>
              </a:rPr>
              <a:t>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value of information</a:t>
            </a:r>
            <a:endParaRPr lang="en-US"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</a:t>
            </a: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</a:t>
            </a:r>
            <a:r>
              <a:rPr lang="en-US" sz="2000" dirty="0" smtClean="0">
                <a:latin typeface="Calibri"/>
                <a:cs typeface="Calibri"/>
              </a:rPr>
              <a:t>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</a:t>
            </a: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</a:t>
            </a:r>
            <a:r>
              <a:rPr lang="en-US" sz="2000" dirty="0" smtClean="0">
                <a:latin typeface="Calibri"/>
                <a:cs typeface="Calibri"/>
              </a:rPr>
              <a:t>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  <p:sp>
        <p:nvSpPr>
          <p:cNvPr id="3" name="Oval 2"/>
          <p:cNvSpPr/>
          <p:nvPr/>
        </p:nvSpPr>
        <p:spPr>
          <a:xfrm>
            <a:off x="4572000" y="49530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8100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97778" y="6273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7150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657600" y="4267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267700" y="53721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" name="Straight Arrow Connector 4"/>
          <p:cNvCxnSpPr>
            <a:stCxn id="9" idx="5"/>
            <a:endCxn id="3" idx="1"/>
          </p:cNvCxnSpPr>
          <p:nvPr/>
        </p:nvCxnSpPr>
        <p:spPr>
          <a:xfrm>
            <a:off x="4047845" y="4657445"/>
            <a:ext cx="591110" cy="36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7"/>
          </p:cNvCxnSpPr>
          <p:nvPr/>
        </p:nvCxnSpPr>
        <p:spPr>
          <a:xfrm flipH="1">
            <a:off x="4200245" y="5343245"/>
            <a:ext cx="438710" cy="36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5"/>
            <a:endCxn id="7" idx="1"/>
          </p:cNvCxnSpPr>
          <p:nvPr/>
        </p:nvCxnSpPr>
        <p:spPr>
          <a:xfrm>
            <a:off x="4200245" y="6029045"/>
            <a:ext cx="664488" cy="31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4"/>
            <a:endCxn id="7" idx="0"/>
          </p:cNvCxnSpPr>
          <p:nvPr/>
        </p:nvCxnSpPr>
        <p:spPr>
          <a:xfrm>
            <a:off x="4800600" y="5410200"/>
            <a:ext cx="225778" cy="86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6"/>
            <a:endCxn id="8" idx="1"/>
          </p:cNvCxnSpPr>
          <p:nvPr/>
        </p:nvCxnSpPr>
        <p:spPr>
          <a:xfrm>
            <a:off x="5029200" y="5181600"/>
            <a:ext cx="752755" cy="524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4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67000" y="4724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05000" y="54102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157677" y="550936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48355" y="4038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752600" y="4038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2142845" y="4428845"/>
            <a:ext cx="591110" cy="36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9" idx="7"/>
          </p:cNvCxnSpPr>
          <p:nvPr/>
        </p:nvCxnSpPr>
        <p:spPr>
          <a:xfrm flipH="1">
            <a:off x="2295245" y="5114645"/>
            <a:ext cx="438710" cy="36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7" idx="1"/>
          </p:cNvCxnSpPr>
          <p:nvPr/>
        </p:nvCxnSpPr>
        <p:spPr>
          <a:xfrm>
            <a:off x="2895600" y="5181600"/>
            <a:ext cx="329032" cy="39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5" idx="7"/>
          </p:cNvCxnSpPr>
          <p:nvPr/>
        </p:nvCxnSpPr>
        <p:spPr>
          <a:xfrm flipH="1">
            <a:off x="3057245" y="4428845"/>
            <a:ext cx="658065" cy="362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72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 </a:t>
            </a:r>
            <a:r>
              <a:rPr lang="en-US" sz="2400" dirty="0">
                <a:latin typeface="Calibri"/>
                <a:cs typeface="Calibri"/>
              </a:rPr>
              <a:t>set of nodes, one per variable </a:t>
            </a:r>
            <a:r>
              <a:rPr lang="en-US" sz="2400" dirty="0" smtClean="0">
                <a:latin typeface="Calibri"/>
                <a:cs typeface="Calibri"/>
              </a:rPr>
              <a:t>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</a:t>
            </a:r>
            <a:r>
              <a:rPr lang="en-US" sz="2400" dirty="0" smtClean="0">
                <a:latin typeface="Calibri"/>
                <a:cs typeface="Calibri"/>
              </a:rPr>
              <a:t>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</a:t>
            </a:r>
            <a:r>
              <a:rPr lang="en-US" sz="2400" dirty="0" smtClean="0">
                <a:latin typeface="Calibri"/>
                <a:cs typeface="Calibri"/>
              </a:rPr>
              <a:t>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</a:t>
            </a:r>
            <a:r>
              <a:rPr lang="en-US" sz="2000" dirty="0" smtClean="0">
                <a:latin typeface="Calibri"/>
                <a:cs typeface="Calibri"/>
              </a:rPr>
              <a:t>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A</a:t>
            </a:r>
            <a:r>
              <a:rPr lang="en-US" sz="24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A</a:t>
            </a:r>
            <a:r>
              <a:rPr lang="en-US" sz="2400" i="1" baseline="-25000">
                <a:latin typeface="Calibri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5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implicitly</a:t>
            </a:r>
            <a:r>
              <a:rPr lang="en-US" sz="2400" dirty="0">
                <a:latin typeface="Calibri"/>
                <a:cs typeface="Calibri"/>
              </a:rPr>
              <a:t> encode joint </a:t>
            </a:r>
            <a:r>
              <a:rPr lang="en-US" sz="24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As a product of local conditional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 see what probability a BN gives to a full assignment, multiply all the relevant conditionals together: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7162800" y="4038600"/>
            <a:ext cx="2119313" cy="1495425"/>
            <a:chOff x="3600" y="2208"/>
            <a:chExt cx="1767" cy="1247"/>
          </a:xfrm>
        </p:grpSpPr>
        <p:pic>
          <p:nvPicPr>
            <p:cNvPr id="24584" name="Picture 5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5" name="Rectangle 6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5715000"/>
            <a:ext cx="4495800" cy="277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200" y="3276600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4191000"/>
            <a:ext cx="1911361" cy="11429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-33295"/>
            <a:ext cx="65532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Probabilities </a:t>
            </a:r>
            <a:r>
              <a:rPr lang="en-US" dirty="0">
                <a:latin typeface="Calibri"/>
                <a:cs typeface="Calibri"/>
              </a:rPr>
              <a:t>in BNs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Why are we guaranteed that setting</a:t>
            </a:r>
            <a:endParaRPr lang="en-US" sz="2000" dirty="0">
              <a:latin typeface="Calibri"/>
              <a:cs typeface="Calibri"/>
            </a:endParaRPr>
          </a:p>
          <a:p>
            <a:pPr lvl="8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results in a proper joint distribution?  </a:t>
            </a:r>
            <a:endParaRPr lang="en-US" sz="1200" dirty="0">
              <a:latin typeface="Calibri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 (valid for all distributions):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u="sng" dirty="0" smtClean="0">
                <a:latin typeface="Calibri"/>
                <a:cs typeface="Calibri"/>
              </a:rPr>
              <a:t>Assume</a:t>
            </a:r>
            <a:r>
              <a:rPr lang="en-US" sz="2400" dirty="0" smtClean="0">
                <a:latin typeface="Calibri"/>
                <a:cs typeface="Calibri"/>
              </a:rPr>
              <a:t> conditional independences: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  <a:sym typeface="Wingdings"/>
              </a:rPr>
              <a:t> </a:t>
            </a:r>
            <a:r>
              <a:rPr lang="en-US" sz="2400" dirty="0" smtClean="0">
                <a:latin typeface="Calibri"/>
                <a:cs typeface="Calibri"/>
                <a:sym typeface="Wingdings"/>
              </a:rPr>
              <a:t>      Consequence:</a:t>
            </a: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Not </a:t>
            </a:r>
            <a:r>
              <a:rPr lang="en-US" sz="2400" dirty="0">
                <a:latin typeface="Calibri"/>
                <a:cs typeface="Calibri"/>
              </a:rPr>
              <a:t>every BN can represent every joint </a:t>
            </a:r>
            <a:r>
              <a:rPr lang="en-US" sz="2400" dirty="0" smtClean="0">
                <a:latin typeface="Calibri"/>
                <a:cs typeface="Calibri"/>
              </a:rPr>
              <a:t>distribution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topology enforces certain conditional independencies</a:t>
            </a: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1842796"/>
            <a:ext cx="4876800" cy="671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3200400"/>
            <a:ext cx="5115374" cy="742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4677376"/>
            <a:ext cx="5078413" cy="6995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4147542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74594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7" name="Text Box 47"/>
          <p:cNvSpPr txBox="1">
            <a:spLocks noChangeArrowheads="1"/>
          </p:cNvSpPr>
          <p:nvPr/>
        </p:nvSpPr>
        <p:spPr bwMode="auto">
          <a:xfrm>
            <a:off x="2286000" y="5943600"/>
            <a:ext cx="6705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Only distributions whose variables are absolutely independent can be represented by a Bayes</a:t>
            </a:r>
            <a:r>
              <a:rPr lang="ja-JP" altLang="en-US" i="1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 net with no arcs.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Coin Flips</a:t>
            </a:r>
          </a:p>
        </p:txBody>
      </p:sp>
      <p:graphicFrame>
        <p:nvGraphicFramePr>
          <p:cNvPr id="10711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17775"/>
              </p:ext>
            </p:extLst>
          </p:nvPr>
        </p:nvGraphicFramePr>
        <p:xfrm>
          <a:off x="1219200" y="34480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2888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1120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494891"/>
              </p:ext>
            </p:extLst>
          </p:nvPr>
        </p:nvGraphicFramePr>
        <p:xfrm>
          <a:off x="29908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1131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68484"/>
              </p:ext>
            </p:extLst>
          </p:nvPr>
        </p:nvGraphicFramePr>
        <p:xfrm>
          <a:off x="6267450" y="344487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375" y="3070225"/>
            <a:ext cx="925513" cy="2985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6125" y="3070225"/>
            <a:ext cx="911225" cy="2987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5640" name="Picture 4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25863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2" name="Oval 42"/>
          <p:cNvSpPr>
            <a:spLocks noChangeArrowheads="1"/>
          </p:cNvSpPr>
          <p:nvPr/>
        </p:nvSpPr>
        <p:spPr bwMode="auto">
          <a:xfrm>
            <a:off x="16002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1</a:t>
            </a:r>
          </a:p>
        </p:txBody>
      </p:sp>
      <p:sp>
        <p:nvSpPr>
          <p:cNvPr id="25643" name="Oval 43"/>
          <p:cNvSpPr>
            <a:spLocks noChangeArrowheads="1"/>
          </p:cNvSpPr>
          <p:nvPr/>
        </p:nvSpPr>
        <p:spPr bwMode="auto">
          <a:xfrm>
            <a:off x="3276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25644" name="Oval 44"/>
          <p:cNvSpPr>
            <a:spLocks noChangeArrowheads="1"/>
          </p:cNvSpPr>
          <p:nvPr/>
        </p:nvSpPr>
        <p:spPr bwMode="auto">
          <a:xfrm>
            <a:off x="6705600" y="1905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25645" name="Picture 4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09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263" y="5108575"/>
            <a:ext cx="1971675" cy="298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447798"/>
            <a:ext cx="2893913" cy="276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1143000" y="2286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1143000" y="3962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6630" name="AutoShape 6"/>
          <p:cNvCxnSpPr>
            <a:cxnSpLocks noChangeShapeType="1"/>
            <a:stCxn id="26628" idx="4"/>
            <a:endCxn id="26629" idx="0"/>
          </p:cNvCxnSpPr>
          <p:nvPr/>
        </p:nvCxnSpPr>
        <p:spPr bwMode="auto">
          <a:xfrm>
            <a:off x="1524000" y="3062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213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549545"/>
              </p:ext>
            </p:extLst>
          </p:nvPr>
        </p:nvGraphicFramePr>
        <p:xfrm>
          <a:off x="2762250" y="2355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8013" y="1981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1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71579"/>
              </p:ext>
            </p:extLst>
          </p:nvPr>
        </p:nvGraphicFramePr>
        <p:xfrm>
          <a:off x="2381250" y="3797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 +r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417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218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54009"/>
              </p:ext>
            </p:extLst>
          </p:nvPr>
        </p:nvGraphicFramePr>
        <p:xfrm>
          <a:off x="2381250" y="4660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3135" y="2362200"/>
            <a:ext cx="1810181" cy="2992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4419600"/>
            <a:ext cx="5247974" cy="219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14" y="4572000"/>
            <a:ext cx="2126385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981200"/>
            <a:ext cx="4662898" cy="4110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60616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/>
                <a:gridCol w="762000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386141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/>
                <a:gridCol w="761813"/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3459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/>
                <a:gridCol w="529907"/>
                <a:gridCol w="533400"/>
                <a:gridCol w="1219200"/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688790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533400"/>
                <a:gridCol w="917893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92151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/>
                <a:gridCol w="613093"/>
                <a:gridCol w="914400"/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 direction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914400" y="34290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R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914400" y="5105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>
            <a:off x="1295400" y="42052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8279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661444"/>
              </p:ext>
            </p:extLst>
          </p:nvPr>
        </p:nvGraphicFramePr>
        <p:xfrm>
          <a:off x="2533650" y="349885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413" y="3124200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291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383901"/>
              </p:ext>
            </p:extLst>
          </p:nvPr>
        </p:nvGraphicFramePr>
        <p:xfrm>
          <a:off x="2152650" y="49403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000" y="4560888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078305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854939"/>
              </p:ext>
            </p:extLst>
          </p:nvPr>
        </p:nvGraphicFramePr>
        <p:xfrm>
          <a:off x="2152650" y="580390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831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86191"/>
              </p:ext>
            </p:extLst>
          </p:nvPr>
        </p:nvGraphicFramePr>
        <p:xfrm>
          <a:off x="5638800" y="4419600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71925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295400"/>
            <a:ext cx="4485974" cy="1880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447800"/>
            <a:ext cx="1689842" cy="16350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Reverse Traffic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Reverse causality?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914400" y="34353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914400" y="511175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9702" name="AutoShape 6"/>
          <p:cNvCxnSpPr>
            <a:cxnSpLocks noChangeShapeType="1"/>
            <a:stCxn id="29700" idx="4"/>
            <a:endCxn id="29701" idx="0"/>
          </p:cNvCxnSpPr>
          <p:nvPr/>
        </p:nvCxnSpPr>
        <p:spPr bwMode="auto">
          <a:xfrm>
            <a:off x="1295400" y="421163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aphicFrame>
        <p:nvGraphicFramePr>
          <p:cNvPr id="107930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04048"/>
              </p:ext>
            </p:extLst>
          </p:nvPr>
        </p:nvGraphicFramePr>
        <p:xfrm>
          <a:off x="2533650" y="3505200"/>
          <a:ext cx="1428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9/16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7/16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14" name="Group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252390"/>
              </p:ext>
            </p:extLst>
          </p:nvPr>
        </p:nvGraphicFramePr>
        <p:xfrm>
          <a:off x="2152650" y="49466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2/3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27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067075"/>
              </p:ext>
            </p:extLst>
          </p:nvPr>
        </p:nvGraphicFramePr>
        <p:xfrm>
          <a:off x="2152650" y="5810250"/>
          <a:ext cx="2190750" cy="7429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9340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74260"/>
              </p:ext>
            </p:extLst>
          </p:nvPr>
        </p:nvGraphicFramePr>
        <p:xfrm>
          <a:off x="5638800" y="4410075"/>
          <a:ext cx="2190750" cy="14859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6667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3/16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+r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1/16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+t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  <a:sym typeface="Symbol" pitchFamily="18" charset="2"/>
                        </a:rPr>
                        <a:t>-t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6/16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8238" y="3962400"/>
            <a:ext cx="1090612" cy="298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588" y="313372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175" y="4562475"/>
            <a:ext cx="1060450" cy="313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95400"/>
            <a:ext cx="9601200" cy="640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1371600"/>
            <a:ext cx="10287000" cy="6858000"/>
          </a:xfrm>
          <a:prstGeom prst="rect">
            <a:avLst/>
          </a:prstGeo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Causality?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08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When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nets reflect the true causal patterns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8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simpler (nodes have fewer parents)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think about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Often easier to elicit from experts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BNs need not actually be </a:t>
            </a:r>
            <a:r>
              <a:rPr lang="en-US" sz="2400" dirty="0" smtClean="0">
                <a:latin typeface="Calibri"/>
                <a:cs typeface="Calibri"/>
              </a:rPr>
              <a:t>causal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Sometimes no causal net exists over the domain (especially if variables are missing)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E.g. consider the variables </a:t>
            </a:r>
            <a:r>
              <a:rPr lang="en-US" sz="2000" i="1" dirty="0">
                <a:latin typeface="Calibri"/>
                <a:cs typeface="Calibri"/>
              </a:rPr>
              <a:t>Traffic</a:t>
            </a:r>
            <a:r>
              <a:rPr lang="en-US" sz="2000" dirty="0">
                <a:latin typeface="Calibri"/>
                <a:cs typeface="Calibri"/>
              </a:rPr>
              <a:t> and </a:t>
            </a:r>
            <a:r>
              <a:rPr lang="en-US" sz="2000" i="1" dirty="0">
                <a:latin typeface="Calibri"/>
                <a:cs typeface="Calibri"/>
              </a:rPr>
              <a:t>Drips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End up with arrows that reflect correlation, not </a:t>
            </a:r>
            <a:r>
              <a:rPr lang="en-US" sz="2000" dirty="0" smtClean="0">
                <a:latin typeface="Calibri"/>
                <a:cs typeface="Calibri"/>
              </a:rPr>
              <a:t>causation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the arrows really mean</a:t>
            </a:r>
            <a:r>
              <a:rPr lang="en-US" sz="2400" dirty="0" smtClean="0">
                <a:latin typeface="Calibri"/>
                <a:cs typeface="Calibri"/>
              </a:rPr>
              <a:t>?</a:t>
            </a:r>
          </a:p>
          <a:p>
            <a:pPr lvl="7">
              <a:lnSpc>
                <a:spcPct val="80000"/>
              </a:lnSpc>
            </a:pPr>
            <a:endParaRPr lang="en-US" sz="5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Topology may happen to encode causal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Topology really encodes conditional independence</a:t>
            </a:r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6096000"/>
            <a:ext cx="4754535" cy="2720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Bayes’</a:t>
            </a:r>
            <a:r>
              <a:rPr lang="en-US" altLang="ja-JP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Nets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1468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So far: how a 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 net encodes a joint distribution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Next: how to answer queries about that distribution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Today</a:t>
            </a:r>
            <a:r>
              <a:rPr lang="en-US" sz="2000" dirty="0">
                <a:latin typeface="Calibri"/>
                <a:cs typeface="Calibri"/>
              </a:rPr>
              <a:t>: </a:t>
            </a:r>
            <a:endParaRPr lang="en-US" sz="20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First assembled </a:t>
            </a:r>
            <a:r>
              <a:rPr lang="en-US" sz="1600" dirty="0">
                <a:latin typeface="Calibri"/>
                <a:cs typeface="Calibri"/>
              </a:rPr>
              <a:t>BNs using an intuitive notion of conditional independence as causality</a:t>
            </a:r>
          </a:p>
          <a:p>
            <a:pPr lvl="2">
              <a:lnSpc>
                <a:spcPct val="80000"/>
              </a:lnSpc>
            </a:pPr>
            <a:r>
              <a:rPr lang="en-US" sz="1600" dirty="0" smtClean="0">
                <a:latin typeface="Calibri"/>
                <a:cs typeface="Calibri"/>
              </a:rPr>
              <a:t>Then saw that key property is conditional independence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Main </a:t>
            </a:r>
            <a:r>
              <a:rPr lang="en-US" sz="2000" dirty="0">
                <a:latin typeface="Calibri"/>
                <a:cs typeface="Calibri"/>
              </a:rPr>
              <a:t>goal: answer queries about conditional independence and </a:t>
            </a:r>
            <a:r>
              <a:rPr lang="en-US" sz="2000" dirty="0" smtClean="0">
                <a:latin typeface="Calibri"/>
                <a:cs typeface="Calibri"/>
              </a:rPr>
              <a:t>influence 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After that: how to answer numerical queries (inference)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22" y="1524000"/>
            <a:ext cx="5332633" cy="388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Learning Bayes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50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X and Y are </a:t>
            </a:r>
            <a:r>
              <a:rPr lang="en-US" dirty="0" smtClean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 smtClean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X and Y are </a:t>
            </a:r>
            <a:r>
              <a:rPr lang="en-US" dirty="0" smtClean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 smtClean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51075"/>
            <a:ext cx="10160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49439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 smtClean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824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Independence in a BN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524000"/>
            <a:ext cx="96012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Important question about a BN: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Are two nodes independent given certain evidence?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If yes, can prove using algebra (tedious in general)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If no, can prove with a counter example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Example: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Question: are X and Z necessarily independent?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Answer: no.  Example: low pressure causes rain, which causes traffic.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X can influence Z, Z can influence X (via 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Addendum: they </a:t>
            </a:r>
            <a:r>
              <a:rPr lang="en-US" sz="2000" i="1" dirty="0" smtClean="0">
                <a:latin typeface="Calibri"/>
                <a:cs typeface="Calibri"/>
              </a:rPr>
              <a:t>could </a:t>
            </a:r>
            <a:r>
              <a:rPr lang="en-US" sz="2000" dirty="0" smtClean="0">
                <a:latin typeface="Calibri"/>
                <a:cs typeface="Calibri"/>
              </a:rPr>
              <a:t>be independent: how?</a:t>
            </a:r>
          </a:p>
        </p:txBody>
      </p:sp>
      <p:sp>
        <p:nvSpPr>
          <p:cNvPr id="1088516" name="Oval 4"/>
          <p:cNvSpPr>
            <a:spLocks noChangeArrowheads="1"/>
          </p:cNvSpPr>
          <p:nvPr/>
        </p:nvSpPr>
        <p:spPr bwMode="auto">
          <a:xfrm>
            <a:off x="44958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X</a:t>
            </a:r>
          </a:p>
        </p:txBody>
      </p:sp>
      <p:sp>
        <p:nvSpPr>
          <p:cNvPr id="1088517" name="Oval 5"/>
          <p:cNvSpPr>
            <a:spLocks noChangeArrowheads="1"/>
          </p:cNvSpPr>
          <p:nvPr/>
        </p:nvSpPr>
        <p:spPr bwMode="auto">
          <a:xfrm>
            <a:off x="5715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Y</a:t>
            </a:r>
          </a:p>
        </p:txBody>
      </p:sp>
      <p:sp>
        <p:nvSpPr>
          <p:cNvPr id="1088518" name="Oval 6"/>
          <p:cNvSpPr>
            <a:spLocks noChangeArrowheads="1"/>
          </p:cNvSpPr>
          <p:nvPr/>
        </p:nvSpPr>
        <p:spPr bwMode="auto">
          <a:xfrm>
            <a:off x="6858000" y="3835400"/>
            <a:ext cx="609600" cy="6096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>
                <a:latin typeface="Calibri"/>
                <a:cs typeface="Calibri"/>
              </a:rPr>
              <a:t>Z</a:t>
            </a:r>
          </a:p>
        </p:txBody>
      </p:sp>
      <p:cxnSp>
        <p:nvCxnSpPr>
          <p:cNvPr id="1088519" name="AutoShape 7"/>
          <p:cNvCxnSpPr>
            <a:cxnSpLocks noChangeShapeType="1"/>
            <a:stCxn id="1088516" idx="6"/>
            <a:endCxn id="1088517" idx="2"/>
          </p:cNvCxnSpPr>
          <p:nvPr/>
        </p:nvCxnSpPr>
        <p:spPr bwMode="auto">
          <a:xfrm>
            <a:off x="5119687" y="4140200"/>
            <a:ext cx="581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88520" name="AutoShape 8"/>
          <p:cNvCxnSpPr>
            <a:cxnSpLocks noChangeShapeType="1"/>
            <a:stCxn id="1088517" idx="6"/>
            <a:endCxn id="1088518" idx="2"/>
          </p:cNvCxnSpPr>
          <p:nvPr/>
        </p:nvCxnSpPr>
        <p:spPr bwMode="auto">
          <a:xfrm>
            <a:off x="6338887" y="4140200"/>
            <a:ext cx="5048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1929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8516" grpId="0" animBg="1"/>
      <p:bldP spid="1088517" grpId="0" animBg="1"/>
      <p:bldP spid="10885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</a:t>
            </a:r>
            <a:endParaRPr lang="en-US" sz="2400" dirty="0">
              <a:latin typeface="Calibri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write: 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Independence is a simplifying </a:t>
            </a:r>
            <a:r>
              <a:rPr lang="en-US" sz="2400" i="1" dirty="0">
                <a:latin typeface="Calibri"/>
                <a:cs typeface="Calibri"/>
              </a:rPr>
              <a:t>modeling </a:t>
            </a:r>
            <a:r>
              <a:rPr lang="en-US" sz="2400" i="1" dirty="0" smtClean="0">
                <a:latin typeface="Calibri"/>
                <a:cs typeface="Calibri"/>
              </a:rPr>
              <a:t>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</a:t>
            </a:r>
            <a:r>
              <a:rPr lang="en-US" sz="2000" dirty="0" smtClean="0">
                <a:latin typeface="Calibri"/>
                <a:cs typeface="Calibri"/>
              </a:rPr>
              <a:t>independent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could we assume for {Weather, Traffic, Cavity, Toothache}?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4648200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D-separation: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95400"/>
            <a:ext cx="6733473" cy="49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6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D-separation: Outline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43000" y="1397001"/>
            <a:ext cx="106426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Study independence properties for triples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Analyze complex cases in terms of member triples</a:t>
            </a:r>
          </a:p>
          <a:p>
            <a:pPr eaLnBrk="1" hangingPunct="1"/>
            <a:endParaRPr lang="en-US" dirty="0">
              <a:ea typeface="ＭＳ Ｐゴシック" pitchFamily="34" charset="-128"/>
            </a:endParaRP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D-separation: a condition / algorithm for answering such queries</a:t>
            </a:r>
          </a:p>
          <a:p>
            <a:pPr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70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</a:t>
            </a:r>
            <a:r>
              <a:rPr lang="en-US" sz="1800" dirty="0" smtClean="0">
                <a:latin typeface="Calibri"/>
                <a:cs typeface="Calibri"/>
              </a:rPr>
              <a:t>pressure          Y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Rain                          Z</a:t>
            </a:r>
            <a:r>
              <a:rPr lang="en-US" sz="1800" dirty="0">
                <a:latin typeface="Calibri"/>
                <a:cs typeface="Calibri"/>
              </a:rPr>
              <a:t>: Traffic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uaranteed X independent of Z ?  </a:t>
            </a:r>
            <a:r>
              <a:rPr lang="en-US" sz="24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Low pressure causes rain causes traffic,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high pressure causes no rain causes no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traffic</a:t>
            </a:r>
          </a:p>
          <a:p>
            <a:pPr lvl="2">
              <a:lnSpc>
                <a:spcPct val="80000"/>
              </a:lnSpc>
            </a:pPr>
            <a:endParaRPr lang="en-US" sz="16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In numbers:</a:t>
            </a:r>
            <a:endParaRPr lang="en-US" sz="20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    P( +y | +x ) = 1, P( -y | - x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73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Causal Chains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causal chain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5428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486400"/>
            <a:ext cx="43354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3" y="2057400"/>
            <a:ext cx="5561146" cy="2438400"/>
          </a:xfrm>
          <a:prstGeom prst="rect">
            <a:avLst/>
          </a:prstGeom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Guaranteed X </a:t>
            </a:r>
            <a:r>
              <a:rPr lang="en-US" sz="2400" dirty="0">
                <a:latin typeface="Calibri"/>
                <a:cs typeface="Calibri"/>
              </a:rPr>
              <a:t>independent of Z given Y?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6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Evidence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along the chain 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blocks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”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cs typeface="Calibri"/>
              </a:rPr>
              <a:t> the influence</a:t>
            </a: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8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3622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429000"/>
            <a:ext cx="29845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8458200" y="51054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762000" y="4583668"/>
            <a:ext cx="5486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Low </a:t>
            </a:r>
            <a:r>
              <a:rPr lang="en-US" sz="1800" dirty="0" smtClean="0">
                <a:latin typeface="Calibri"/>
                <a:cs typeface="Calibri"/>
              </a:rPr>
              <a:t>pressure          Y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Rain                          Z</a:t>
            </a:r>
            <a:r>
              <a:rPr lang="en-US" sz="1800" dirty="0">
                <a:latin typeface="Calibri"/>
                <a:cs typeface="Calibri"/>
              </a:rPr>
              <a:t>: Traffic</a:t>
            </a:r>
          </a:p>
        </p:txBody>
      </p:sp>
    </p:spTree>
    <p:extLst>
      <p:ext uri="{BB962C8B-B14F-4D97-AF65-F5344CB8AC3E}">
        <p14:creationId xmlns:p14="http://schemas.microsoft.com/office/powerpoint/2010/main" val="156537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4" name="Picture 3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Guaranteed X independent of Z ?  </a:t>
            </a:r>
            <a:r>
              <a:rPr lang="en-US" sz="24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No!</a:t>
            </a:r>
          </a:p>
          <a:p>
            <a:pPr lvl="4">
              <a:lnSpc>
                <a:spcPct val="80000"/>
              </a:lnSpc>
            </a:pPr>
            <a:endParaRPr lang="en-US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One example set of CPTs for which X is not independent of Z is sufficient to show this independence is not guaranteed.</a:t>
            </a:r>
          </a:p>
          <a:p>
            <a:pPr lvl="2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</a:t>
            </a:r>
          </a:p>
          <a:p>
            <a:pPr lvl="6">
              <a:lnSpc>
                <a:spcPct val="80000"/>
              </a:lnSpc>
            </a:pPr>
            <a:endParaRPr lang="en-US" sz="1200" dirty="0" smtClean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Project due causes both forums busy 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</a:t>
            </a:r>
            <a:r>
              <a:rPr lang="en-US" sz="2000" dirty="0" smtClean="0">
                <a:latin typeface="Calibri"/>
                <a:cs typeface="Calibri"/>
              </a:rPr>
              <a:t>    and lab full </a:t>
            </a:r>
          </a:p>
          <a:p>
            <a:pPr lvl="2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2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In numbers:</a:t>
            </a:r>
            <a:endParaRPr lang="en-US" sz="2000" dirty="0">
              <a:latin typeface="Calibri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</a:t>
            </a:r>
          </a:p>
          <a:p>
            <a:pPr marL="914353" lvl="2" indent="0">
              <a:lnSpc>
                <a:spcPct val="8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        P( +x | +y ) = 1, P( -x | -y ) = 1,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 smtClean="0">
                <a:latin typeface="Calibri"/>
                <a:cs typeface="Calibri"/>
              </a:rPr>
              <a:t>	     P( +z | +y ) = 1, P( -z | -y ) = 1</a:t>
            </a: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</a:t>
            </a:r>
            <a:r>
              <a:rPr lang="en-US" sz="2000" dirty="0" smtClean="0">
                <a:latin typeface="Calibri"/>
                <a:cs typeface="Calibri"/>
              </a:rPr>
              <a:t>due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X</a:t>
            </a:r>
            <a:r>
              <a:rPr lang="en-US" sz="2000" dirty="0">
                <a:latin typeface="Calibri"/>
                <a:cs typeface="Calibri"/>
              </a:rPr>
              <a:t>: </a:t>
            </a:r>
            <a:r>
              <a:rPr lang="en-US" sz="2000" dirty="0" smtClean="0">
                <a:latin typeface="Calibri"/>
                <a:cs typeface="Calibri"/>
              </a:rPr>
              <a:t>Forums busy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Z</a:t>
            </a:r>
            <a:r>
              <a:rPr lang="en-US" sz="2000" dirty="0">
                <a:latin typeface="Calibri"/>
                <a:cs typeface="Calibri"/>
              </a:rPr>
              <a:t>: Lab full</a:t>
            </a:r>
          </a:p>
        </p:txBody>
      </p:sp>
    </p:spTree>
    <p:extLst>
      <p:ext uri="{BB962C8B-B14F-4D97-AF65-F5344CB8AC3E}">
        <p14:creationId xmlns:p14="http://schemas.microsoft.com/office/powerpoint/2010/main" val="14431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</a:p>
        </p:txBody>
      </p:sp>
      <p:sp>
        <p:nvSpPr>
          <p:cNvPr id="108953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57150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This configuration is a 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2400" dirty="0" smtClean="0">
                <a:latin typeface="Calibri"/>
                <a:ea typeface="ＭＳ Ｐゴシック" pitchFamily="34" charset="-128"/>
                <a:cs typeface="Calibri"/>
              </a:rPr>
              <a:t>common cause</a:t>
            </a:r>
            <a:r>
              <a:rPr lang="ja-JP" altLang="en-US" sz="24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endParaRPr lang="en-US" altLang="ja-JP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3" eaLnBrk="1" hangingPunct="1">
              <a:lnSpc>
                <a:spcPct val="80000"/>
              </a:lnSpc>
            </a:pPr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172200" y="1371600"/>
            <a:ext cx="5943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Guaranteed X and Z independent given Y?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CC0000"/>
                </a:solidFill>
                <a:latin typeface="Calibri"/>
                <a:cs typeface="Calibri"/>
              </a:rPr>
              <a:t>Observing the cause blocks influence between effects.</a:t>
            </a:r>
          </a:p>
          <a:p>
            <a:pPr>
              <a:lnSpc>
                <a:spcPct val="80000"/>
              </a:lnSpc>
            </a:pPr>
            <a:endParaRPr lang="en-US" sz="20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09800"/>
            <a:ext cx="3028950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572000"/>
            <a:ext cx="127635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8458200" y="5181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Yes!</a:t>
            </a:r>
          </a:p>
        </p:txBody>
      </p:sp>
      <p:pic>
        <p:nvPicPr>
          <p:cNvPr id="1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52800"/>
            <a:ext cx="297021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961" y="6019800"/>
            <a:ext cx="4320615" cy="311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3191715" cy="3838613"/>
          </a:xfrm>
          <a:prstGeom prst="rect">
            <a:avLst/>
          </a:prstGeom>
        </p:spPr>
      </p:pic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838200" y="2057400"/>
            <a:ext cx="1219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Y: Project </a:t>
            </a:r>
            <a:r>
              <a:rPr lang="en-US" sz="2000" dirty="0" smtClean="0">
                <a:latin typeface="Calibri"/>
                <a:cs typeface="Calibri"/>
              </a:rPr>
              <a:t>due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76200" y="4876800"/>
            <a:ext cx="129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X</a:t>
            </a:r>
            <a:r>
              <a:rPr lang="en-US" sz="2000" dirty="0">
                <a:latin typeface="Calibri"/>
                <a:cs typeface="Calibri"/>
              </a:rPr>
              <a:t>: </a:t>
            </a:r>
            <a:r>
              <a:rPr lang="en-US" sz="2000" dirty="0" smtClean="0">
                <a:latin typeface="Calibri"/>
                <a:cs typeface="Calibri"/>
              </a:rPr>
              <a:t>Forums busy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4648200" y="5029200"/>
            <a:ext cx="1447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 smtClean="0">
                <a:latin typeface="Calibri"/>
                <a:cs typeface="Calibri"/>
              </a:rPr>
              <a:t>Z</a:t>
            </a:r>
            <a:r>
              <a:rPr lang="en-US" sz="2000" dirty="0">
                <a:latin typeface="Calibri"/>
                <a:cs typeface="Calibri"/>
              </a:rPr>
              <a:t>: Lab full</a:t>
            </a:r>
          </a:p>
        </p:txBody>
      </p:sp>
    </p:spTree>
    <p:extLst>
      <p:ext uri="{BB962C8B-B14F-4D97-AF65-F5344CB8AC3E}">
        <p14:creationId xmlns:p14="http://schemas.microsoft.com/office/powerpoint/2010/main" val="4193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068642" cy="3886199"/>
          </a:xfrm>
          <a:prstGeom prst="rect">
            <a:avLst/>
          </a:prstGeom>
        </p:spPr>
      </p:pic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Common Effect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5410200" cy="4800600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Last configuration: two causes of one effect (v-structures)</a:t>
            </a:r>
          </a:p>
          <a:p>
            <a:pPr eaLnBrk="1" hangingPunct="1"/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914400" y="5802868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latin typeface="Calibri"/>
                <a:cs typeface="Calibri"/>
              </a:rPr>
              <a:t>Z</a:t>
            </a:r>
            <a:r>
              <a:rPr lang="en-US" sz="1800" dirty="0">
                <a:latin typeface="Calibri"/>
                <a:cs typeface="Calibri"/>
              </a:rPr>
              <a:t>: </a:t>
            </a:r>
            <a:r>
              <a:rPr lang="en-US" sz="1800" dirty="0" smtClean="0">
                <a:latin typeface="Calibri"/>
                <a:cs typeface="Calibri"/>
              </a:rPr>
              <a:t>Traffic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638800" y="1295400"/>
            <a:ext cx="6324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Are X and Y independent?</a:t>
            </a:r>
          </a:p>
          <a:p>
            <a:pPr lvl="8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Yes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: the ballgame and the rain cause traffic, but they are not correlated</a:t>
            </a:r>
          </a:p>
          <a:p>
            <a:pPr lvl="8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Still need to prove they must be (try it!)</a:t>
            </a:r>
          </a:p>
          <a:p>
            <a:pPr lvl="7"/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Are X 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and Y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independent 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given Z?</a:t>
            </a: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6"/>
            <a:endParaRPr lang="en-US" sz="12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i="1" dirty="0" smtClean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No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: seeing traffic puts the rain and the ballgame in competition as explanation.</a:t>
            </a:r>
          </a:p>
          <a:p>
            <a:pPr lvl="7"/>
            <a:endParaRPr lang="en-US" sz="16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This is backwards from the other cases</a:t>
            </a:r>
          </a:p>
          <a:p>
            <a:pPr lvl="8"/>
            <a:endParaRPr lang="en-US" sz="800" dirty="0" smtClean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Observing an effect </a:t>
            </a:r>
            <a:r>
              <a:rPr lang="en-US" sz="2000" dirty="0" smtClean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activates </a:t>
            </a:r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influence between possible causes</a:t>
            </a:r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.</a:t>
            </a:r>
          </a:p>
          <a:p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11430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latin typeface="Calibri"/>
                <a:cs typeface="Calibri"/>
              </a:rPr>
              <a:t>X: </a:t>
            </a:r>
            <a:r>
              <a:rPr lang="en-US" sz="1800" dirty="0" smtClean="0">
                <a:latin typeface="Calibri"/>
                <a:cs typeface="Calibri"/>
              </a:rPr>
              <a:t>Raining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819400" y="2362200"/>
            <a:ext cx="152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 smtClean="0">
                <a:latin typeface="Calibri"/>
                <a:cs typeface="Calibri"/>
              </a:rPr>
              <a:t>Y: Ballgame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3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General Case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15" y="1524000"/>
            <a:ext cx="6946984" cy="44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General Case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676399"/>
            <a:ext cx="10058400" cy="4449765"/>
          </a:xfrm>
        </p:spPr>
        <p:txBody>
          <a:bodyPr/>
          <a:lstStyle/>
          <a:p>
            <a:r>
              <a:rPr lang="en-US" sz="2800" dirty="0"/>
              <a:t>General question: in a given BN, are two variables independent (given evidence)?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Solution: analyze the graph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Any complex example can be </a:t>
            </a:r>
            <a:r>
              <a:rPr lang="en-US" sz="2800" dirty="0" smtClean="0"/>
              <a:t>broken</a:t>
            </a:r>
          </a:p>
          <a:p>
            <a:pPr marL="0" indent="0">
              <a:buNone/>
            </a:pPr>
            <a:r>
              <a:rPr lang="en-US" sz="2800" dirty="0" smtClean="0"/>
              <a:t>    into repetitions of the </a:t>
            </a:r>
            <a:r>
              <a:rPr lang="en-US" sz="2800" dirty="0"/>
              <a:t>three canonical </a:t>
            </a:r>
            <a:r>
              <a:rPr lang="en-US" sz="2800" dirty="0" smtClean="0"/>
              <a:t>cases</a:t>
            </a:r>
            <a:endParaRPr lang="en-US" sz="2800" dirty="0"/>
          </a:p>
          <a:p>
            <a:endParaRPr lang="en-US" sz="2800" dirty="0"/>
          </a:p>
          <a:p>
            <a:pPr marL="0" indent="0" eaLnBrk="1" hangingPunct="1">
              <a:buNone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438400"/>
            <a:ext cx="377271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Reachability</a:t>
            </a:r>
          </a:p>
        </p:txBody>
      </p:sp>
      <p:sp>
        <p:nvSpPr>
          <p:cNvPr id="10946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Recipe: shade evidence nodes, look for paths in the resulting graph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Attempt 1: if two nodes are connected by an undirected path not blocked by a shaded node, they are conditionally independent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Almost works, but not quite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Where does it break?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latin typeface="Calibri"/>
                <a:cs typeface="Calibri"/>
              </a:rPr>
              <a:t>Answer: the v-structure at T doesn’t count as a link in a path unless “active”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88773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R</a:t>
            </a:r>
            <a:endParaRPr lang="en-US" sz="2400" baseline="-2500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9486900" y="3886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T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2" name="AutoShape 6"/>
          <p:cNvCxnSpPr>
            <a:cxnSpLocks noChangeShapeType="1"/>
            <a:stCxn id="19460" idx="4"/>
            <a:endCxn id="19461" idx="1"/>
          </p:cNvCxnSpPr>
          <p:nvPr/>
        </p:nvCxnSpPr>
        <p:spPr bwMode="auto">
          <a:xfrm>
            <a:off x="9144000" y="30622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103251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B</a:t>
            </a:r>
          </a:p>
        </p:txBody>
      </p:sp>
      <p:cxnSp>
        <p:nvCxnSpPr>
          <p:cNvPr id="19464" name="AutoShape 8"/>
          <p:cNvCxnSpPr>
            <a:cxnSpLocks noChangeShapeType="1"/>
            <a:stCxn id="19463" idx="4"/>
            <a:endCxn id="19461" idx="7"/>
          </p:cNvCxnSpPr>
          <p:nvPr/>
        </p:nvCxnSpPr>
        <p:spPr bwMode="auto">
          <a:xfrm flipH="1">
            <a:off x="9942513" y="30622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8305800" y="38719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D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19466" name="AutoShape 10"/>
          <p:cNvCxnSpPr>
            <a:cxnSpLocks noChangeShapeType="1"/>
            <a:stCxn id="19460" idx="4"/>
            <a:endCxn id="19465" idx="0"/>
          </p:cNvCxnSpPr>
          <p:nvPr/>
        </p:nvCxnSpPr>
        <p:spPr bwMode="auto">
          <a:xfrm flipH="1">
            <a:off x="8572500" y="30622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8878888" y="1371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L</a:t>
            </a:r>
          </a:p>
        </p:txBody>
      </p:sp>
      <p:cxnSp>
        <p:nvCxnSpPr>
          <p:cNvPr id="19468" name="AutoShape 12"/>
          <p:cNvCxnSpPr>
            <a:cxnSpLocks noChangeShapeType="1"/>
            <a:stCxn id="19467" idx="4"/>
            <a:endCxn id="19460" idx="0"/>
          </p:cNvCxnSpPr>
          <p:nvPr/>
        </p:nvCxnSpPr>
        <p:spPr bwMode="auto">
          <a:xfrm flipH="1">
            <a:off x="9144000" y="19192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4648200"/>
            <a:ext cx="6286500" cy="4191000"/>
          </a:xfrm>
          <a:prstGeom prst="rect">
            <a:avLst/>
          </a:prstGeom>
        </p:spPr>
      </p:pic>
      <p:pic>
        <p:nvPicPr>
          <p:cNvPr id="3" name="Picture 2" descr="LowPress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264851"/>
            <a:ext cx="990600" cy="7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Independence?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4608"/>
              </p:ext>
            </p:extLst>
          </p:nvPr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90476"/>
              </p:ext>
            </p:extLst>
          </p:nvPr>
        </p:nvGraphicFramePr>
        <p:xfrm>
          <a:off x="7394626" y="3285327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/>
                <a:gridCol w="828675"/>
                <a:gridCol w="55245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320077"/>
              </p:ext>
            </p:extLst>
          </p:nvPr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29775"/>
              </p:ext>
            </p:extLst>
          </p:nvPr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6589" y="2853527"/>
            <a:ext cx="1298575" cy="2985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26373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Active / Inactive Paths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144780" y="1447800"/>
            <a:ext cx="755142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Question: Are X and Y conditionally independent given evidence variables {Z}?</a:t>
            </a:r>
            <a:endParaRPr lang="en-US" sz="1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Yes, if X and Y 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“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d-separated</a:t>
            </a:r>
            <a:r>
              <a:rPr lang="ja-JP" altLang="en-US" sz="1800" dirty="0" smtClean="0">
                <a:latin typeface="Calibri"/>
                <a:ea typeface="ＭＳ Ｐゴシック" pitchFamily="34" charset="-128"/>
                <a:cs typeface="Calibri"/>
              </a:rPr>
              <a:t>”</a:t>
            </a:r>
            <a:r>
              <a:rPr lang="en-US" altLang="ja-JP" sz="1800" dirty="0" smtClean="0">
                <a:latin typeface="Calibri"/>
                <a:ea typeface="ＭＳ Ｐゴシック" pitchFamily="34" charset="-128"/>
                <a:cs typeface="Calibri"/>
              </a:rPr>
              <a:t> by Z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Consider all (undirected) paths from X to Y</a:t>
            </a:r>
            <a:endParaRPr lang="en-US" sz="9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No active paths = independence!</a:t>
            </a:r>
          </a:p>
          <a:p>
            <a:pPr lvl="2" eaLnBrk="1" hangingPunct="1">
              <a:lnSpc>
                <a:spcPct val="80000"/>
              </a:lnSpc>
            </a:pPr>
            <a:endParaRPr lang="en-US" sz="1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 path is active if each triple is active: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Causal chain 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is unobserved (either direction)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Common cause 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is unobserved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Common effect (aka v-structure)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	A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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B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 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C where B </a:t>
            </a:r>
            <a:r>
              <a:rPr lang="en-US" sz="1800" i="1" dirty="0" smtClean="0">
                <a:latin typeface="Calibri"/>
                <a:ea typeface="ＭＳ Ｐゴシック" pitchFamily="34" charset="-128"/>
                <a:cs typeface="Calibri"/>
              </a:rPr>
              <a:t>or one of its </a:t>
            </a:r>
            <a:r>
              <a:rPr lang="en-US" sz="1800" i="1" dirty="0" err="1" smtClean="0">
                <a:latin typeface="Calibri"/>
                <a:ea typeface="ＭＳ Ｐゴシック" pitchFamily="34" charset="-128"/>
                <a:cs typeface="Calibri"/>
              </a:rPr>
              <a:t>descendents</a:t>
            </a: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 is observed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000" dirty="0" smtClean="0">
                <a:latin typeface="Calibri"/>
                <a:ea typeface="ＭＳ Ｐゴシック" pitchFamily="34" charset="-128"/>
                <a:cs typeface="Calibri"/>
              </a:rPr>
              <a:t>	</a:t>
            </a: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endParaRPr lang="en-US" sz="2400" dirty="0" smtClean="0">
              <a:solidFill>
                <a:srgbClr val="333399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ea typeface="ＭＳ Ｐゴシック" pitchFamily="34" charset="-128"/>
                <a:cs typeface="Calibri"/>
              </a:rPr>
              <a:t>All it takes to block a path is a single inactive segment</a:t>
            </a: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1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 smtClean="0">
                <a:latin typeface="Calibri"/>
                <a:ea typeface="ＭＳ Ｐゴシック" pitchFamily="34" charset="-128"/>
                <a:cs typeface="Calibri"/>
              </a:rPr>
              <a:t>	</a:t>
            </a:r>
          </a:p>
        </p:txBody>
      </p:sp>
      <p:grpSp>
        <p:nvGrpSpPr>
          <p:cNvPr id="59395" name="Group 186"/>
          <p:cNvGrpSpPr>
            <a:grpSpLocks/>
          </p:cNvGrpSpPr>
          <p:nvPr/>
        </p:nvGrpSpPr>
        <p:grpSpPr bwMode="auto">
          <a:xfrm>
            <a:off x="7620000" y="2041525"/>
            <a:ext cx="1600200" cy="320675"/>
            <a:chOff x="4572000" y="1676400"/>
            <a:chExt cx="1905000" cy="381000"/>
          </a:xfrm>
        </p:grpSpPr>
        <p:sp>
          <p:nvSpPr>
            <p:cNvPr id="59437" name="Oval 9"/>
            <p:cNvSpPr>
              <a:spLocks noChangeArrowheads="1"/>
            </p:cNvSpPr>
            <p:nvPr/>
          </p:nvSpPr>
          <p:spPr bwMode="auto">
            <a:xfrm>
              <a:off x="4572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8" name="Oval 9"/>
            <p:cNvSpPr>
              <a:spLocks noChangeArrowheads="1"/>
            </p:cNvSpPr>
            <p:nvPr/>
          </p:nvSpPr>
          <p:spPr bwMode="auto">
            <a:xfrm>
              <a:off x="5334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39" name="Oval 9"/>
            <p:cNvSpPr>
              <a:spLocks noChangeArrowheads="1"/>
            </p:cNvSpPr>
            <p:nvPr/>
          </p:nvSpPr>
          <p:spPr bwMode="auto">
            <a:xfrm>
              <a:off x="60960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40" name="AutoShape 10"/>
            <p:cNvCxnSpPr>
              <a:cxnSpLocks noChangeShapeType="1"/>
              <a:stCxn id="59437" idx="6"/>
              <a:endCxn id="59438" idx="2"/>
            </p:cNvCxnSpPr>
            <p:nvPr/>
          </p:nvCxnSpPr>
          <p:spPr bwMode="auto">
            <a:xfrm>
              <a:off x="4953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41" name="AutoShape 10"/>
            <p:cNvCxnSpPr>
              <a:cxnSpLocks noChangeShapeType="1"/>
              <a:stCxn id="59438" idx="6"/>
              <a:endCxn id="59439" idx="2"/>
            </p:cNvCxnSpPr>
            <p:nvPr/>
          </p:nvCxnSpPr>
          <p:spPr bwMode="auto">
            <a:xfrm>
              <a:off x="57150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6" name="Group 185"/>
          <p:cNvGrpSpPr>
            <a:grpSpLocks/>
          </p:cNvGrpSpPr>
          <p:nvPr/>
        </p:nvGrpSpPr>
        <p:grpSpPr bwMode="auto">
          <a:xfrm>
            <a:off x="9982200" y="2041525"/>
            <a:ext cx="1600200" cy="320675"/>
            <a:chOff x="6934200" y="1676400"/>
            <a:chExt cx="1905000" cy="381000"/>
          </a:xfrm>
        </p:grpSpPr>
        <p:sp>
          <p:nvSpPr>
            <p:cNvPr id="59432" name="Oval 9"/>
            <p:cNvSpPr>
              <a:spLocks noChangeArrowheads="1"/>
            </p:cNvSpPr>
            <p:nvPr/>
          </p:nvSpPr>
          <p:spPr bwMode="auto">
            <a:xfrm>
              <a:off x="6934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92" name="Oval 9"/>
            <p:cNvSpPr>
              <a:spLocks noChangeArrowheads="1"/>
            </p:cNvSpPr>
            <p:nvPr/>
          </p:nvSpPr>
          <p:spPr bwMode="auto">
            <a:xfrm>
              <a:off x="7695823" y="1676400"/>
              <a:ext cx="381756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34" name="Oval 9"/>
            <p:cNvSpPr>
              <a:spLocks noChangeArrowheads="1"/>
            </p:cNvSpPr>
            <p:nvPr/>
          </p:nvSpPr>
          <p:spPr bwMode="auto">
            <a:xfrm>
              <a:off x="8458200" y="16764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5" name="AutoShape 10"/>
            <p:cNvCxnSpPr>
              <a:cxnSpLocks noChangeShapeType="1"/>
              <a:stCxn id="59432" idx="6"/>
              <a:endCxn id="92" idx="2"/>
            </p:cNvCxnSpPr>
            <p:nvPr/>
          </p:nvCxnSpPr>
          <p:spPr bwMode="auto">
            <a:xfrm>
              <a:off x="7315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6" name="AutoShape 10"/>
            <p:cNvCxnSpPr>
              <a:cxnSpLocks noChangeShapeType="1"/>
              <a:stCxn id="92" idx="6"/>
              <a:endCxn id="59434" idx="2"/>
            </p:cNvCxnSpPr>
            <p:nvPr/>
          </p:nvCxnSpPr>
          <p:spPr bwMode="auto">
            <a:xfrm>
              <a:off x="8077200" y="1866900"/>
              <a:ext cx="381000" cy="15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7" name="Group 187"/>
          <p:cNvGrpSpPr>
            <a:grpSpLocks/>
          </p:cNvGrpSpPr>
          <p:nvPr/>
        </p:nvGrpSpPr>
        <p:grpSpPr bwMode="auto">
          <a:xfrm>
            <a:off x="7620000" y="2776538"/>
            <a:ext cx="1600200" cy="576262"/>
            <a:chOff x="4572000" y="2362200"/>
            <a:chExt cx="1905000" cy="685800"/>
          </a:xfrm>
        </p:grpSpPr>
        <p:sp>
          <p:nvSpPr>
            <p:cNvPr id="59427" name="Oval 9"/>
            <p:cNvSpPr>
              <a:spLocks noChangeArrowheads="1"/>
            </p:cNvSpPr>
            <p:nvPr/>
          </p:nvSpPr>
          <p:spPr bwMode="auto">
            <a:xfrm>
              <a:off x="4572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8" name="Oval 9"/>
            <p:cNvSpPr>
              <a:spLocks noChangeArrowheads="1"/>
            </p:cNvSpPr>
            <p:nvPr/>
          </p:nvSpPr>
          <p:spPr bwMode="auto">
            <a:xfrm>
              <a:off x="5334000" y="23622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29" name="Oval 9"/>
            <p:cNvSpPr>
              <a:spLocks noChangeArrowheads="1"/>
            </p:cNvSpPr>
            <p:nvPr/>
          </p:nvSpPr>
          <p:spPr bwMode="auto">
            <a:xfrm>
              <a:off x="60960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30" name="AutoShape 10"/>
            <p:cNvCxnSpPr>
              <a:cxnSpLocks noChangeShapeType="1"/>
              <a:stCxn id="59428" idx="2"/>
              <a:endCxn id="59427" idx="7"/>
            </p:cNvCxnSpPr>
            <p:nvPr/>
          </p:nvCxnSpPr>
          <p:spPr bwMode="auto">
            <a:xfrm rot="10800000" flipV="1">
              <a:off x="48972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31" name="AutoShape 10"/>
            <p:cNvCxnSpPr>
              <a:cxnSpLocks noChangeShapeType="1"/>
              <a:stCxn id="59428" idx="6"/>
              <a:endCxn id="59429" idx="1"/>
            </p:cNvCxnSpPr>
            <p:nvPr/>
          </p:nvCxnSpPr>
          <p:spPr bwMode="auto">
            <a:xfrm>
              <a:off x="57150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8" name="Group 184"/>
          <p:cNvGrpSpPr>
            <a:grpSpLocks/>
          </p:cNvGrpSpPr>
          <p:nvPr/>
        </p:nvGrpSpPr>
        <p:grpSpPr bwMode="auto">
          <a:xfrm>
            <a:off x="9982200" y="2776538"/>
            <a:ext cx="1600200" cy="576262"/>
            <a:chOff x="6934200" y="2362200"/>
            <a:chExt cx="1905000" cy="685800"/>
          </a:xfrm>
        </p:grpSpPr>
        <p:sp>
          <p:nvSpPr>
            <p:cNvPr id="59422" name="Oval 9"/>
            <p:cNvSpPr>
              <a:spLocks noChangeArrowheads="1"/>
            </p:cNvSpPr>
            <p:nvPr/>
          </p:nvSpPr>
          <p:spPr bwMode="auto">
            <a:xfrm>
              <a:off x="6934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7695823" y="2362200"/>
              <a:ext cx="381756" cy="38163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24" name="Oval 9"/>
            <p:cNvSpPr>
              <a:spLocks noChangeArrowheads="1"/>
            </p:cNvSpPr>
            <p:nvPr/>
          </p:nvSpPr>
          <p:spPr bwMode="auto">
            <a:xfrm>
              <a:off x="8458200" y="2667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5" name="AutoShape 10"/>
            <p:cNvCxnSpPr>
              <a:cxnSpLocks noChangeShapeType="1"/>
              <a:stCxn id="107" idx="2"/>
              <a:endCxn id="59422" idx="7"/>
            </p:cNvCxnSpPr>
            <p:nvPr/>
          </p:nvCxnSpPr>
          <p:spPr bwMode="auto">
            <a:xfrm rot="10800000" flipV="1">
              <a:off x="7259404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6" name="AutoShape 10"/>
            <p:cNvCxnSpPr>
              <a:cxnSpLocks noChangeShapeType="1"/>
              <a:stCxn id="107" idx="6"/>
              <a:endCxn id="59424" idx="1"/>
            </p:cNvCxnSpPr>
            <p:nvPr/>
          </p:nvCxnSpPr>
          <p:spPr bwMode="auto">
            <a:xfrm>
              <a:off x="8077200" y="2552700"/>
              <a:ext cx="436796" cy="1700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399" name="Group 183"/>
          <p:cNvGrpSpPr>
            <a:grpSpLocks/>
          </p:cNvGrpSpPr>
          <p:nvPr/>
        </p:nvGrpSpPr>
        <p:grpSpPr bwMode="auto">
          <a:xfrm>
            <a:off x="9982200" y="4084638"/>
            <a:ext cx="1600200" cy="639762"/>
            <a:chOff x="6934200" y="3810000"/>
            <a:chExt cx="1905000" cy="762000"/>
          </a:xfrm>
        </p:grpSpPr>
        <p:sp>
          <p:nvSpPr>
            <p:cNvPr id="59417" name="Oval 9"/>
            <p:cNvSpPr>
              <a:spLocks noChangeArrowheads="1"/>
            </p:cNvSpPr>
            <p:nvPr/>
          </p:nvSpPr>
          <p:spPr bwMode="auto">
            <a:xfrm>
              <a:off x="6934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8" name="Oval 9"/>
            <p:cNvSpPr>
              <a:spLocks noChangeArrowheads="1"/>
            </p:cNvSpPr>
            <p:nvPr/>
          </p:nvSpPr>
          <p:spPr bwMode="auto">
            <a:xfrm>
              <a:off x="7696200" y="4191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19" name="Oval 9"/>
            <p:cNvSpPr>
              <a:spLocks noChangeArrowheads="1"/>
            </p:cNvSpPr>
            <p:nvPr/>
          </p:nvSpPr>
          <p:spPr bwMode="auto">
            <a:xfrm>
              <a:off x="84582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20" name="AutoShape 10"/>
            <p:cNvCxnSpPr>
              <a:cxnSpLocks noChangeShapeType="1"/>
              <a:stCxn id="59417" idx="6"/>
              <a:endCxn id="59418" idx="1"/>
            </p:cNvCxnSpPr>
            <p:nvPr/>
          </p:nvCxnSpPr>
          <p:spPr bwMode="auto">
            <a:xfrm>
              <a:off x="73152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21" name="AutoShape 10"/>
            <p:cNvCxnSpPr>
              <a:cxnSpLocks noChangeShapeType="1"/>
              <a:stCxn id="59419" idx="2"/>
              <a:endCxn id="59418" idx="7"/>
            </p:cNvCxnSpPr>
            <p:nvPr/>
          </p:nvCxnSpPr>
          <p:spPr bwMode="auto">
            <a:xfrm rot="10800000" flipV="1">
              <a:off x="80214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0" name="Group 188"/>
          <p:cNvGrpSpPr>
            <a:grpSpLocks/>
          </p:cNvGrpSpPr>
          <p:nvPr/>
        </p:nvGrpSpPr>
        <p:grpSpPr bwMode="auto">
          <a:xfrm>
            <a:off x="7620000" y="4084638"/>
            <a:ext cx="1600200" cy="639762"/>
            <a:chOff x="4572000" y="3810000"/>
            <a:chExt cx="1905000" cy="762000"/>
          </a:xfrm>
        </p:grpSpPr>
        <p:sp>
          <p:nvSpPr>
            <p:cNvPr id="59412" name="Oval 9"/>
            <p:cNvSpPr>
              <a:spLocks noChangeArrowheads="1"/>
            </p:cNvSpPr>
            <p:nvPr/>
          </p:nvSpPr>
          <p:spPr bwMode="auto">
            <a:xfrm>
              <a:off x="4572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34" name="Oval 9"/>
            <p:cNvSpPr>
              <a:spLocks noChangeArrowheads="1"/>
            </p:cNvSpPr>
            <p:nvPr/>
          </p:nvSpPr>
          <p:spPr bwMode="auto">
            <a:xfrm>
              <a:off x="5333623" y="4191946"/>
              <a:ext cx="381756" cy="38005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4" name="Oval 9"/>
            <p:cNvSpPr>
              <a:spLocks noChangeArrowheads="1"/>
            </p:cNvSpPr>
            <p:nvPr/>
          </p:nvSpPr>
          <p:spPr bwMode="auto">
            <a:xfrm>
              <a:off x="6096000" y="38100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15" name="AutoShape 10"/>
            <p:cNvCxnSpPr>
              <a:cxnSpLocks noChangeShapeType="1"/>
              <a:stCxn id="59412" idx="6"/>
              <a:endCxn id="134" idx="1"/>
            </p:cNvCxnSpPr>
            <p:nvPr/>
          </p:nvCxnSpPr>
          <p:spPr bwMode="auto">
            <a:xfrm>
              <a:off x="4953000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16" name="AutoShape 10"/>
            <p:cNvCxnSpPr>
              <a:cxnSpLocks noChangeShapeType="1"/>
              <a:stCxn id="59414" idx="2"/>
              <a:endCxn id="134" idx="7"/>
            </p:cNvCxnSpPr>
            <p:nvPr/>
          </p:nvCxnSpPr>
          <p:spPr bwMode="auto">
            <a:xfrm rot="10800000" flipV="1">
              <a:off x="5659204" y="40005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9401" name="Group 189"/>
          <p:cNvGrpSpPr>
            <a:grpSpLocks/>
          </p:cNvGrpSpPr>
          <p:nvPr/>
        </p:nvGrpSpPr>
        <p:grpSpPr bwMode="auto">
          <a:xfrm>
            <a:off x="7620000" y="5029200"/>
            <a:ext cx="1600200" cy="1600200"/>
            <a:chOff x="4572000" y="4800600"/>
            <a:chExt cx="1905000" cy="1905000"/>
          </a:xfrm>
        </p:grpSpPr>
        <p:sp>
          <p:nvSpPr>
            <p:cNvPr id="59405" name="Oval 9"/>
            <p:cNvSpPr>
              <a:spLocks noChangeArrowheads="1"/>
            </p:cNvSpPr>
            <p:nvPr/>
          </p:nvSpPr>
          <p:spPr bwMode="auto">
            <a:xfrm>
              <a:off x="4572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59406" name="Oval 9"/>
            <p:cNvSpPr>
              <a:spLocks noChangeArrowheads="1"/>
            </p:cNvSpPr>
            <p:nvPr/>
          </p:nvSpPr>
          <p:spPr bwMode="auto">
            <a:xfrm>
              <a:off x="6096000" y="4800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59407" name="AutoShape 10"/>
            <p:cNvCxnSpPr>
              <a:cxnSpLocks noChangeShapeType="1"/>
              <a:stCxn id="59405" idx="6"/>
              <a:endCxn id="59410" idx="1"/>
            </p:cNvCxnSpPr>
            <p:nvPr/>
          </p:nvCxnSpPr>
          <p:spPr bwMode="auto">
            <a:xfrm>
              <a:off x="4953000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9408" name="AutoShape 10"/>
            <p:cNvCxnSpPr>
              <a:cxnSpLocks noChangeShapeType="1"/>
              <a:stCxn id="59406" idx="2"/>
              <a:endCxn id="59410" idx="7"/>
            </p:cNvCxnSpPr>
            <p:nvPr/>
          </p:nvCxnSpPr>
          <p:spPr bwMode="auto">
            <a:xfrm rot="10800000" flipV="1">
              <a:off x="5659204" y="4991100"/>
              <a:ext cx="436796" cy="24629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49" name="Oval 9"/>
            <p:cNvSpPr>
              <a:spLocks noChangeArrowheads="1"/>
            </p:cNvSpPr>
            <p:nvPr/>
          </p:nvSpPr>
          <p:spPr bwMode="auto">
            <a:xfrm>
              <a:off x="5333623" y="6323844"/>
              <a:ext cx="381756" cy="381756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9410" name="Oval 9"/>
            <p:cNvSpPr>
              <a:spLocks noChangeArrowheads="1"/>
            </p:cNvSpPr>
            <p:nvPr/>
          </p:nvSpPr>
          <p:spPr bwMode="auto">
            <a:xfrm>
              <a:off x="5334000" y="5181600"/>
              <a:ext cx="381000" cy="381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>
                <a:latin typeface="Calibri"/>
                <a:cs typeface="Calibri"/>
              </a:endParaRPr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5312833" y="5562223"/>
              <a:ext cx="468690" cy="752173"/>
            </a:xfrm>
            <a:custGeom>
              <a:avLst/>
              <a:gdLst>
                <a:gd name="connsiteX0" fmla="*/ 200186 w 467532"/>
                <a:gd name="connsiteY0" fmla="*/ 0 h 836909"/>
                <a:gd name="connsiteX1" fmla="*/ 440410 w 467532"/>
                <a:gd name="connsiteY1" fmla="*/ 294468 h 836909"/>
                <a:gd name="connsiteX2" fmla="*/ 37454 w 467532"/>
                <a:gd name="connsiteY2" fmla="*/ 503695 h 836909"/>
                <a:gd name="connsiteX3" fmla="*/ 215684 w 467532"/>
                <a:gd name="connsiteY3" fmla="*/ 836909 h 83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32" h="836909">
                  <a:moveTo>
                    <a:pt x="200186" y="0"/>
                  </a:moveTo>
                  <a:cubicBezTo>
                    <a:pt x="333859" y="105259"/>
                    <a:pt x="467532" y="210519"/>
                    <a:pt x="440410" y="294468"/>
                  </a:cubicBezTo>
                  <a:cubicBezTo>
                    <a:pt x="413288" y="378417"/>
                    <a:pt x="74908" y="413288"/>
                    <a:pt x="37454" y="503695"/>
                  </a:cubicBezTo>
                  <a:cubicBezTo>
                    <a:pt x="0" y="594102"/>
                    <a:pt x="107842" y="715505"/>
                    <a:pt x="215684" y="836909"/>
                  </a:cubicBezTo>
                </a:path>
              </a:pathLst>
            </a:cu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rot="5400000">
            <a:off x="7124700" y="4076700"/>
            <a:ext cx="4954588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03" name="TextBox 190"/>
          <p:cNvSpPr txBox="1">
            <a:spLocks noChangeArrowheads="1"/>
          </p:cNvSpPr>
          <p:nvPr/>
        </p:nvSpPr>
        <p:spPr bwMode="auto">
          <a:xfrm>
            <a:off x="7620000" y="1371600"/>
            <a:ext cx="160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50"/>
                </a:solidFill>
                <a:latin typeface="Calibri"/>
                <a:cs typeface="Calibri"/>
              </a:rPr>
              <a:t>Active Triples</a:t>
            </a:r>
          </a:p>
        </p:txBody>
      </p:sp>
      <p:sp>
        <p:nvSpPr>
          <p:cNvPr id="59404" name="TextBox 191"/>
          <p:cNvSpPr txBox="1">
            <a:spLocks noChangeArrowheads="1"/>
          </p:cNvSpPr>
          <p:nvPr/>
        </p:nvSpPr>
        <p:spPr bwMode="auto">
          <a:xfrm>
            <a:off x="9982200" y="1371600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C00000"/>
                </a:solidFill>
                <a:latin typeface="Calibri"/>
                <a:cs typeface="Calibri"/>
              </a:rPr>
              <a:t>Inactive Triples</a:t>
            </a:r>
          </a:p>
        </p:txBody>
      </p:sp>
    </p:spTree>
    <p:extLst>
      <p:ext uri="{BB962C8B-B14F-4D97-AF65-F5344CB8AC3E}">
        <p14:creationId xmlns:p14="http://schemas.microsoft.com/office/powerpoint/2010/main" val="135025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227774"/>
            <a:ext cx="4583532" cy="3384163"/>
          </a:xfrm>
          <a:prstGeom prst="rect">
            <a:avLst/>
          </a:prstGeom>
        </p:spPr>
      </p:pic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0591800" cy="46783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 smtClean="0">
                <a:latin typeface="Calibri"/>
                <a:cs typeface="Calibri"/>
              </a:rPr>
              <a:t>Query:</a:t>
            </a:r>
            <a:r>
              <a:rPr lang="en-US" sz="2800" dirty="0">
                <a:latin typeface="Calibri"/>
                <a:cs typeface="Calibri"/>
              </a:rPr>
              <a:t>	</a:t>
            </a:r>
            <a:endParaRPr lang="en-US" sz="1200" dirty="0" smtClean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endParaRPr lang="en-US" sz="1600" dirty="0" smtClean="0">
              <a:latin typeface="Calibri"/>
              <a:cs typeface="Calibri"/>
            </a:endParaRPr>
          </a:p>
          <a:p>
            <a:pPr>
              <a:buFont typeface="Wingdings" charset="0"/>
              <a:buChar char="§"/>
              <a:defRPr/>
            </a:pPr>
            <a:r>
              <a:rPr lang="en-US" sz="2800" dirty="0" smtClean="0">
                <a:latin typeface="Calibri"/>
                <a:cs typeface="Calibri"/>
              </a:rPr>
              <a:t>Check </a:t>
            </a:r>
            <a:r>
              <a:rPr lang="en-US" sz="2800" dirty="0">
                <a:latin typeface="Calibri"/>
                <a:cs typeface="Calibri"/>
              </a:rPr>
              <a:t>all (undirected!) paths </a:t>
            </a:r>
            <a:r>
              <a:rPr lang="en-US" sz="2800" dirty="0" smtClean="0">
                <a:latin typeface="Calibri"/>
                <a:cs typeface="Calibri"/>
              </a:rPr>
              <a:t>between        and </a:t>
            </a:r>
            <a:endParaRPr lang="en-US" sz="2800" dirty="0">
              <a:latin typeface="Calibri"/>
              <a:cs typeface="Calibri"/>
            </a:endParaRPr>
          </a:p>
          <a:p>
            <a:pPr lvl="7">
              <a:buFont typeface="Wingdings" charset="0"/>
              <a:buChar char="§"/>
              <a:defRPr/>
            </a:pPr>
            <a:endParaRPr lang="en-US" sz="600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latin typeface="Calibri"/>
                <a:cs typeface="Calibri"/>
              </a:rPr>
              <a:t>If one or more active, then independence not guaranteed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buNone/>
              <a:defRPr/>
            </a:pPr>
            <a:r>
              <a:rPr lang="en-US" sz="2800" dirty="0">
                <a:latin typeface="Calibri"/>
                <a:cs typeface="Calibri"/>
              </a:rPr>
              <a:t>   </a:t>
            </a:r>
            <a:endParaRPr lang="en-US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 smtClean="0">
              <a:latin typeface="Calibri"/>
              <a:cs typeface="Calibri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 smtClean="0">
                <a:latin typeface="Calibri"/>
                <a:cs typeface="Calibri"/>
              </a:rPr>
              <a:t>Otherwise (i.e. if all paths are inactive),</a:t>
            </a:r>
          </a:p>
          <a:p>
            <a:pPr marL="457176" lvl="1" indent="0">
              <a:buNone/>
              <a:defRPr/>
            </a:pPr>
            <a:r>
              <a:rPr lang="en-US" sz="2400" dirty="0" smtClean="0">
                <a:latin typeface="Calibri"/>
                <a:cs typeface="Calibri"/>
              </a:rPr>
              <a:t>    then independence is guaranteed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D-Separation</a:t>
            </a:r>
          </a:p>
        </p:txBody>
      </p:sp>
      <p:pic>
        <p:nvPicPr>
          <p:cNvPr id="6042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1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Box 8"/>
          <p:cNvSpPr txBox="1">
            <a:spLocks noChangeArrowheads="1"/>
          </p:cNvSpPr>
          <p:nvPr/>
        </p:nvSpPr>
        <p:spPr bwMode="auto">
          <a:xfrm>
            <a:off x="7299566" y="1219200"/>
            <a:ext cx="4461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4400" dirty="0">
                <a:latin typeface="Calibri"/>
                <a:cs typeface="Calibri"/>
              </a:rPr>
              <a:t>?</a:t>
            </a:r>
          </a:p>
        </p:txBody>
      </p:sp>
      <p:pic>
        <p:nvPicPr>
          <p:cNvPr id="6042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503862"/>
            <a:ext cx="43434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25" y="2247900"/>
            <a:ext cx="457200" cy="381000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2247900"/>
            <a:ext cx="495300" cy="4191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2895600" y="3429000"/>
            <a:ext cx="381000" cy="381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4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6625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Variables: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R: Raining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T: Traffic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D: Roof drips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S: I’</a:t>
            </a:r>
            <a:r>
              <a:rPr lang="en-US" altLang="ja-JP" dirty="0" smtClean="0">
                <a:ea typeface="ＭＳ Ｐゴシック" pitchFamily="34" charset="-128"/>
              </a:rPr>
              <a:t>m sad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Questions:</a:t>
            </a:r>
          </a:p>
          <a:p>
            <a:pPr lvl="1" eaLnBrk="1" hangingPunct="1"/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4515" name="Oval 4"/>
          <p:cNvSpPr>
            <a:spLocks noChangeArrowheads="1"/>
          </p:cNvSpPr>
          <p:nvPr/>
        </p:nvSpPr>
        <p:spPr bwMode="auto">
          <a:xfrm>
            <a:off x="72390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16" name="Oval 5"/>
          <p:cNvSpPr>
            <a:spLocks noChangeArrowheads="1"/>
          </p:cNvSpPr>
          <p:nvPr/>
        </p:nvSpPr>
        <p:spPr bwMode="auto">
          <a:xfrm>
            <a:off x="79248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cxnSp>
        <p:nvCxnSpPr>
          <p:cNvPr id="64517" name="AutoShape 6"/>
          <p:cNvCxnSpPr>
            <a:cxnSpLocks noChangeShapeType="1"/>
            <a:stCxn id="64515" idx="4"/>
            <a:endCxn id="64516" idx="1"/>
          </p:cNvCxnSpPr>
          <p:nvPr/>
        </p:nvCxnSpPr>
        <p:spPr bwMode="auto">
          <a:xfrm>
            <a:off x="7505700" y="3900488"/>
            <a:ext cx="496888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18" name="Oval 7"/>
          <p:cNvSpPr>
            <a:spLocks noChangeArrowheads="1"/>
          </p:cNvSpPr>
          <p:nvPr/>
        </p:nvSpPr>
        <p:spPr bwMode="auto">
          <a:xfrm>
            <a:off x="8686800" y="3352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cxnSp>
        <p:nvCxnSpPr>
          <p:cNvPr id="64519" name="AutoShape 8"/>
          <p:cNvCxnSpPr>
            <a:cxnSpLocks noChangeShapeType="1"/>
            <a:stCxn id="64518" idx="4"/>
            <a:endCxn id="64516" idx="7"/>
          </p:cNvCxnSpPr>
          <p:nvPr/>
        </p:nvCxnSpPr>
        <p:spPr bwMode="auto">
          <a:xfrm flipH="1">
            <a:off x="8380413" y="3900488"/>
            <a:ext cx="573087" cy="6588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520" name="Oval 9"/>
          <p:cNvSpPr>
            <a:spLocks noChangeArrowheads="1"/>
          </p:cNvSpPr>
          <p:nvPr/>
        </p:nvSpPr>
        <p:spPr bwMode="auto">
          <a:xfrm>
            <a:off x="7924800" y="2209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64521" name="AutoShape 10"/>
          <p:cNvCxnSpPr>
            <a:cxnSpLocks noChangeShapeType="1"/>
            <a:stCxn id="64520" idx="3"/>
            <a:endCxn id="64515" idx="0"/>
          </p:cNvCxnSpPr>
          <p:nvPr/>
        </p:nvCxnSpPr>
        <p:spPr bwMode="auto">
          <a:xfrm flipH="1">
            <a:off x="7505700" y="2679700"/>
            <a:ext cx="496888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4522" name="AutoShape 11"/>
          <p:cNvCxnSpPr>
            <a:cxnSpLocks noChangeShapeType="1"/>
            <a:stCxn id="64520" idx="5"/>
            <a:endCxn id="64518" idx="0"/>
          </p:cNvCxnSpPr>
          <p:nvPr/>
        </p:nvCxnSpPr>
        <p:spPr bwMode="auto">
          <a:xfrm>
            <a:off x="8380413" y="2679700"/>
            <a:ext cx="573087" cy="6588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98764" name="Text Box 12"/>
          <p:cNvSpPr txBox="1">
            <a:spLocks noChangeArrowheads="1"/>
          </p:cNvSpPr>
          <p:nvPr/>
        </p:nvSpPr>
        <p:spPr bwMode="auto">
          <a:xfrm>
            <a:off x="5410200" y="54102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098765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4948238"/>
            <a:ext cx="98107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6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5499100"/>
            <a:ext cx="138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8767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096000"/>
            <a:ext cx="1787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4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87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Structure Implications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400" dirty="0" smtClean="0">
                <a:ea typeface="ＭＳ Ｐゴシック" pitchFamily="34" charset="-128"/>
              </a:rPr>
              <a:t>Given a Bayes net structure, can run d-separation algorithm to build a complete list of conditional independences that are necessarily true of the form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sz="2400" dirty="0" smtClean="0">
              <a:ea typeface="ＭＳ Ｐゴシック" pitchFamily="34" charset="-128"/>
            </a:endParaRPr>
          </a:p>
          <a:p>
            <a:r>
              <a:rPr lang="en-US" sz="2400" dirty="0" smtClean="0">
                <a:ea typeface="ＭＳ Ｐゴシック" pitchFamily="34" charset="-128"/>
              </a:rPr>
              <a:t>This list determines the set of probability distributions that can be represented </a:t>
            </a:r>
          </a:p>
          <a:p>
            <a:endParaRPr lang="en-US" sz="2400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</a:pP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2560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03600"/>
            <a:ext cx="476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447800"/>
            <a:ext cx="5150759" cy="42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Computing All Independences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1" y="1759560"/>
            <a:ext cx="5714899" cy="4107839"/>
          </a:xfrm>
          <a:prstGeom prst="rect">
            <a:avLst/>
          </a:prstGeom>
        </p:spPr>
      </p:pic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6629400" y="1219200"/>
            <a:ext cx="1428750" cy="1143000"/>
            <a:chOff x="4272" y="1152"/>
            <a:chExt cx="1200" cy="1008"/>
          </a:xfrm>
        </p:grpSpPr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19" name="AutoShape 15"/>
            <p:cNvCxnSpPr>
              <a:cxnSpLocks noChangeShapeType="1"/>
              <a:stCxn id="17" idx="3"/>
              <a:endCxn id="16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0" name="AutoShape 16"/>
            <p:cNvCxnSpPr>
              <a:cxnSpLocks noChangeShapeType="1"/>
              <a:stCxn id="17" idx="5"/>
              <a:endCxn id="18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1" name="Group 17"/>
          <p:cNvGrpSpPr>
            <a:grpSpLocks/>
          </p:cNvGrpSpPr>
          <p:nvPr/>
        </p:nvGrpSpPr>
        <p:grpSpPr bwMode="auto">
          <a:xfrm>
            <a:off x="6705600" y="2514600"/>
            <a:ext cx="1402080" cy="1219200"/>
            <a:chOff x="4272" y="1152"/>
            <a:chExt cx="1200" cy="1008"/>
          </a:xfrm>
        </p:grpSpPr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4272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3" name="Oval 13"/>
            <p:cNvSpPr>
              <a:spLocks noChangeArrowheads="1"/>
            </p:cNvSpPr>
            <p:nvPr/>
          </p:nvSpPr>
          <p:spPr bwMode="auto">
            <a:xfrm>
              <a:off x="4656" y="1152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24" name="Oval 14"/>
            <p:cNvSpPr>
              <a:spLocks noChangeArrowheads="1"/>
            </p:cNvSpPr>
            <p:nvPr/>
          </p:nvSpPr>
          <p:spPr bwMode="auto">
            <a:xfrm>
              <a:off x="5088" y="1776"/>
              <a:ext cx="384" cy="3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25" name="AutoShape 15"/>
            <p:cNvCxnSpPr>
              <a:cxnSpLocks noChangeShapeType="1"/>
              <a:stCxn id="23" idx="3"/>
              <a:endCxn id="22" idx="0"/>
            </p:cNvCxnSpPr>
            <p:nvPr/>
          </p:nvCxnSpPr>
          <p:spPr bwMode="auto">
            <a:xfrm flipH="1">
              <a:off x="4464" y="1489"/>
              <a:ext cx="248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AutoShape 16"/>
            <p:cNvCxnSpPr>
              <a:cxnSpLocks noChangeShapeType="1"/>
              <a:stCxn id="23" idx="5"/>
              <a:endCxn id="24" idx="0"/>
            </p:cNvCxnSpPr>
            <p:nvPr/>
          </p:nvCxnSpPr>
          <p:spPr bwMode="auto">
            <a:xfrm>
              <a:off x="4984" y="1489"/>
              <a:ext cx="296" cy="2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7" name="Group 31"/>
          <p:cNvGrpSpPr>
            <a:grpSpLocks/>
          </p:cNvGrpSpPr>
          <p:nvPr/>
        </p:nvGrpSpPr>
        <p:grpSpPr bwMode="auto">
          <a:xfrm>
            <a:off x="6705600" y="3962400"/>
            <a:ext cx="1447800" cy="1273629"/>
            <a:chOff x="3089" y="3828"/>
            <a:chExt cx="665" cy="585"/>
          </a:xfrm>
        </p:grpSpPr>
        <p:sp>
          <p:nvSpPr>
            <p:cNvPr id="28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3339" y="419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30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31" name="AutoShape 28"/>
            <p:cNvCxnSpPr>
              <a:cxnSpLocks noChangeShapeType="1"/>
              <a:stCxn id="28" idx="4"/>
              <a:endCxn id="29" idx="1"/>
            </p:cNvCxnSpPr>
            <p:nvPr/>
          </p:nvCxnSpPr>
          <p:spPr bwMode="auto">
            <a:xfrm>
              <a:off x="3198" y="4046"/>
              <a:ext cx="173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AutoShape 29"/>
            <p:cNvCxnSpPr>
              <a:cxnSpLocks noChangeShapeType="1"/>
              <a:stCxn id="29" idx="7"/>
              <a:endCxn id="30" idx="4"/>
            </p:cNvCxnSpPr>
            <p:nvPr/>
          </p:nvCxnSpPr>
          <p:spPr bwMode="auto">
            <a:xfrm flipV="1">
              <a:off x="3524" y="4046"/>
              <a:ext cx="121" cy="1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3" name="Group 31"/>
          <p:cNvGrpSpPr>
            <a:grpSpLocks/>
          </p:cNvGrpSpPr>
          <p:nvPr/>
        </p:nvGrpSpPr>
        <p:grpSpPr bwMode="auto">
          <a:xfrm>
            <a:off x="6781800" y="5410200"/>
            <a:ext cx="1447800" cy="1243149"/>
            <a:chOff x="3089" y="3475"/>
            <a:chExt cx="665" cy="571"/>
          </a:xfrm>
        </p:grpSpPr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3089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3307" y="3475"/>
              <a:ext cx="217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 dirty="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3536" y="3828"/>
              <a:ext cx="218" cy="2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en-US" sz="20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47" name="AutoShape 28"/>
            <p:cNvCxnSpPr>
              <a:cxnSpLocks noChangeShapeType="1"/>
              <a:stCxn id="45" idx="3"/>
              <a:endCxn id="44" idx="0"/>
            </p:cNvCxnSpPr>
            <p:nvPr/>
          </p:nvCxnSpPr>
          <p:spPr bwMode="auto">
            <a:xfrm flipH="1">
              <a:off x="3198" y="3666"/>
              <a:ext cx="140" cy="1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AutoShape 29"/>
            <p:cNvCxnSpPr>
              <a:cxnSpLocks noChangeShapeType="1"/>
              <a:stCxn id="45" idx="5"/>
              <a:endCxn id="46" idx="0"/>
            </p:cNvCxnSpPr>
            <p:nvPr/>
          </p:nvCxnSpPr>
          <p:spPr bwMode="auto">
            <a:xfrm>
              <a:off x="3492" y="3670"/>
              <a:ext cx="153" cy="1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AutoShape 30"/>
            <p:cNvCxnSpPr>
              <a:cxnSpLocks noChangeShapeType="1"/>
              <a:stCxn id="44" idx="6"/>
              <a:endCxn id="46" idx="2"/>
            </p:cNvCxnSpPr>
            <p:nvPr/>
          </p:nvCxnSpPr>
          <p:spPr bwMode="auto">
            <a:xfrm>
              <a:off x="3316" y="3937"/>
              <a:ext cx="21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non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137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3657600" y="1219200"/>
            <a:ext cx="3276600" cy="1600200"/>
            <a:chOff x="3505200" y="1295400"/>
            <a:chExt cx="3276600" cy="1600200"/>
          </a:xfrm>
        </p:grpSpPr>
        <p:sp>
          <p:nvSpPr>
            <p:cNvPr id="75" name="Rounded Rectangle 74"/>
            <p:cNvSpPr/>
            <p:nvPr/>
          </p:nvSpPr>
          <p:spPr>
            <a:xfrm>
              <a:off x="3505200" y="1295400"/>
              <a:ext cx="3276600" cy="1600200"/>
            </a:xfrm>
            <a:prstGeom prst="roundRect">
              <a:avLst/>
            </a:prstGeom>
            <a:solidFill>
              <a:srgbClr val="CCFFCC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76" name="Group 38"/>
            <p:cNvGrpSpPr>
              <a:grpSpLocks/>
            </p:cNvGrpSpPr>
            <p:nvPr/>
          </p:nvGrpSpPr>
          <p:grpSpPr bwMode="auto">
            <a:xfrm>
              <a:off x="4706941" y="2016125"/>
              <a:ext cx="973138" cy="727075"/>
              <a:chOff x="3286" y="962"/>
              <a:chExt cx="613" cy="458"/>
            </a:xfrm>
          </p:grpSpPr>
          <p:sp>
            <p:nvSpPr>
              <p:cNvPr id="78" name="Oval 33"/>
              <p:cNvSpPr>
                <a:spLocks noChangeArrowheads="1"/>
              </p:cNvSpPr>
              <p:nvPr/>
            </p:nvSpPr>
            <p:spPr bwMode="auto">
              <a:xfrm>
                <a:off x="3286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79" name="Oval 34"/>
              <p:cNvSpPr>
                <a:spLocks noChangeArrowheads="1"/>
              </p:cNvSpPr>
              <p:nvPr/>
            </p:nvSpPr>
            <p:spPr bwMode="auto">
              <a:xfrm>
                <a:off x="3480" y="962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0" name="Oval 35"/>
              <p:cNvSpPr>
                <a:spLocks noChangeArrowheads="1"/>
              </p:cNvSpPr>
              <p:nvPr/>
            </p:nvSpPr>
            <p:spPr bwMode="auto">
              <a:xfrm>
                <a:off x="3681" y="1202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</p:grpSp>
        <p:pic>
          <p:nvPicPr>
            <p:cNvPr id="77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338" y="1447800"/>
              <a:ext cx="298926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Topology Limits Distributions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3505200" cy="51816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Given some graph topology G, only certain joint distributions can be encoded</a:t>
            </a:r>
          </a:p>
          <a:p>
            <a:pPr lvl="6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The graph structure guarantees certain (conditional) independences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(There might be more independence)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Adding arcs increases the set of distributions, but has several costs</a:t>
            </a:r>
          </a:p>
          <a:p>
            <a:pPr lvl="5"/>
            <a:endParaRPr lang="en-US" sz="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/>
            <a:r>
              <a:rPr lang="en-US" sz="2000" dirty="0" smtClean="0">
                <a:latin typeface="Calibri"/>
                <a:ea typeface="ＭＳ Ｐゴシック" pitchFamily="34" charset="-128"/>
                <a:cs typeface="Calibri"/>
              </a:rPr>
              <a:t>Full conditioning can encode any distribution</a:t>
            </a:r>
          </a:p>
        </p:txBody>
      </p:sp>
      <p:sp>
        <p:nvSpPr>
          <p:cNvPr id="68611" name="Freeform 4"/>
          <p:cNvSpPr>
            <a:spLocks/>
          </p:cNvSpPr>
          <p:nvPr/>
        </p:nvSpPr>
        <p:spPr bwMode="auto">
          <a:xfrm>
            <a:off x="6115050" y="2171700"/>
            <a:ext cx="2617788" cy="2717800"/>
          </a:xfrm>
          <a:custGeom>
            <a:avLst/>
            <a:gdLst>
              <a:gd name="T0" fmla="*/ 2147483647 w 1649"/>
              <a:gd name="T1" fmla="*/ 2147483647 h 1712"/>
              <a:gd name="T2" fmla="*/ 2147483647 w 1649"/>
              <a:gd name="T3" fmla="*/ 2147483647 h 1712"/>
              <a:gd name="T4" fmla="*/ 2147483647 w 1649"/>
              <a:gd name="T5" fmla="*/ 2147483647 h 1712"/>
              <a:gd name="T6" fmla="*/ 2147483647 w 1649"/>
              <a:gd name="T7" fmla="*/ 2147483647 h 1712"/>
              <a:gd name="T8" fmla="*/ 2147483647 w 1649"/>
              <a:gd name="T9" fmla="*/ 2147483647 h 1712"/>
              <a:gd name="T10" fmla="*/ 2147483647 w 1649"/>
              <a:gd name="T11" fmla="*/ 2147483647 h 1712"/>
              <a:gd name="T12" fmla="*/ 2147483647 w 1649"/>
              <a:gd name="T13" fmla="*/ 2147483647 h 1712"/>
              <a:gd name="T14" fmla="*/ 2147483647 w 1649"/>
              <a:gd name="T15" fmla="*/ 2147483647 h 1712"/>
              <a:gd name="T16" fmla="*/ 2147483647 w 1649"/>
              <a:gd name="T17" fmla="*/ 2147483647 h 1712"/>
              <a:gd name="T18" fmla="*/ 2147483647 w 1649"/>
              <a:gd name="T19" fmla="*/ 2147483647 h 1712"/>
              <a:gd name="T20" fmla="*/ 2147483647 w 1649"/>
              <a:gd name="T21" fmla="*/ 2147483647 h 171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649"/>
              <a:gd name="T34" fmla="*/ 0 h 1712"/>
              <a:gd name="T35" fmla="*/ 1649 w 1649"/>
              <a:gd name="T36" fmla="*/ 1712 h 171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649" h="1712">
                <a:moveTo>
                  <a:pt x="1196" y="253"/>
                </a:moveTo>
                <a:cubicBezTo>
                  <a:pt x="1083" y="260"/>
                  <a:pt x="906" y="107"/>
                  <a:pt x="752" y="121"/>
                </a:cubicBezTo>
                <a:cubicBezTo>
                  <a:pt x="598" y="135"/>
                  <a:pt x="395" y="204"/>
                  <a:pt x="273" y="335"/>
                </a:cubicBezTo>
                <a:cubicBezTo>
                  <a:pt x="151" y="466"/>
                  <a:pt x="0" y="785"/>
                  <a:pt x="18" y="906"/>
                </a:cubicBezTo>
                <a:cubicBezTo>
                  <a:pt x="36" y="1027"/>
                  <a:pt x="354" y="933"/>
                  <a:pt x="380" y="1059"/>
                </a:cubicBezTo>
                <a:cubicBezTo>
                  <a:pt x="406" y="1185"/>
                  <a:pt x="53" y="1618"/>
                  <a:pt x="176" y="1665"/>
                </a:cubicBezTo>
                <a:cubicBezTo>
                  <a:pt x="299" y="1712"/>
                  <a:pt x="884" y="1398"/>
                  <a:pt x="1119" y="1339"/>
                </a:cubicBezTo>
                <a:cubicBezTo>
                  <a:pt x="1354" y="1280"/>
                  <a:pt x="1527" y="1409"/>
                  <a:pt x="1588" y="1308"/>
                </a:cubicBezTo>
                <a:cubicBezTo>
                  <a:pt x="1649" y="1207"/>
                  <a:pt x="1512" y="937"/>
                  <a:pt x="1486" y="732"/>
                </a:cubicBezTo>
                <a:cubicBezTo>
                  <a:pt x="1460" y="527"/>
                  <a:pt x="1478" y="160"/>
                  <a:pt x="1430" y="80"/>
                </a:cubicBezTo>
                <a:cubicBezTo>
                  <a:pt x="1382" y="0"/>
                  <a:pt x="1285" y="232"/>
                  <a:pt x="1196" y="253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2" name="Freeform 40"/>
          <p:cNvSpPr>
            <a:spLocks/>
          </p:cNvSpPr>
          <p:nvPr/>
        </p:nvSpPr>
        <p:spPr bwMode="auto">
          <a:xfrm>
            <a:off x="6434138" y="2579688"/>
            <a:ext cx="1820862" cy="1382712"/>
          </a:xfrm>
          <a:custGeom>
            <a:avLst/>
            <a:gdLst>
              <a:gd name="T0" fmla="*/ 2147483647 w 1147"/>
              <a:gd name="T1" fmla="*/ 2147483647 h 871"/>
              <a:gd name="T2" fmla="*/ 2147483647 w 1147"/>
              <a:gd name="T3" fmla="*/ 2147483647 h 871"/>
              <a:gd name="T4" fmla="*/ 2147483647 w 1147"/>
              <a:gd name="T5" fmla="*/ 2147483647 h 871"/>
              <a:gd name="T6" fmla="*/ 2147483647 w 1147"/>
              <a:gd name="T7" fmla="*/ 2147483647 h 871"/>
              <a:gd name="T8" fmla="*/ 2147483647 w 1147"/>
              <a:gd name="T9" fmla="*/ 2147483647 h 871"/>
              <a:gd name="T10" fmla="*/ 2147483647 w 1147"/>
              <a:gd name="T11" fmla="*/ 2147483647 h 871"/>
              <a:gd name="T12" fmla="*/ 2147483647 w 1147"/>
              <a:gd name="T13" fmla="*/ 2147483647 h 871"/>
              <a:gd name="T14" fmla="*/ 2147483647 w 1147"/>
              <a:gd name="T15" fmla="*/ 2147483647 h 871"/>
              <a:gd name="T16" fmla="*/ 2147483647 w 1147"/>
              <a:gd name="T17" fmla="*/ 2147483647 h 87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47"/>
              <a:gd name="T28" fmla="*/ 0 h 871"/>
              <a:gd name="T29" fmla="*/ 1147 w 1147"/>
              <a:gd name="T30" fmla="*/ 871 h 87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47" h="871">
                <a:moveTo>
                  <a:pt x="112" y="511"/>
                </a:moveTo>
                <a:cubicBezTo>
                  <a:pt x="192" y="592"/>
                  <a:pt x="340" y="863"/>
                  <a:pt x="494" y="867"/>
                </a:cubicBezTo>
                <a:cubicBezTo>
                  <a:pt x="648" y="871"/>
                  <a:pt x="933" y="669"/>
                  <a:pt x="1035" y="536"/>
                </a:cubicBezTo>
                <a:cubicBezTo>
                  <a:pt x="1137" y="403"/>
                  <a:pt x="1147" y="144"/>
                  <a:pt x="1106" y="72"/>
                </a:cubicBezTo>
                <a:cubicBezTo>
                  <a:pt x="1065" y="0"/>
                  <a:pt x="890" y="114"/>
                  <a:pt x="790" y="103"/>
                </a:cubicBezTo>
                <a:cubicBezTo>
                  <a:pt x="690" y="92"/>
                  <a:pt x="602" y="3"/>
                  <a:pt x="504" y="6"/>
                </a:cubicBezTo>
                <a:cubicBezTo>
                  <a:pt x="406" y="9"/>
                  <a:pt x="285" y="55"/>
                  <a:pt x="204" y="118"/>
                </a:cubicBezTo>
                <a:cubicBezTo>
                  <a:pt x="123" y="181"/>
                  <a:pt x="30" y="318"/>
                  <a:pt x="15" y="383"/>
                </a:cubicBezTo>
                <a:cubicBezTo>
                  <a:pt x="0" y="448"/>
                  <a:pt x="32" y="430"/>
                  <a:pt x="112" y="511"/>
                </a:cubicBezTo>
                <a:close/>
              </a:path>
            </a:pathLst>
          </a:cu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3" name="Freeform 5"/>
          <p:cNvSpPr>
            <a:spLocks/>
          </p:cNvSpPr>
          <p:nvPr/>
        </p:nvSpPr>
        <p:spPr bwMode="auto">
          <a:xfrm>
            <a:off x="6638925" y="2767013"/>
            <a:ext cx="904875" cy="858837"/>
          </a:xfrm>
          <a:custGeom>
            <a:avLst/>
            <a:gdLst>
              <a:gd name="T0" fmla="*/ 2147483647 w 570"/>
              <a:gd name="T1" fmla="*/ 2147483647 h 541"/>
              <a:gd name="T2" fmla="*/ 2147483647 w 570"/>
              <a:gd name="T3" fmla="*/ 2147483647 h 541"/>
              <a:gd name="T4" fmla="*/ 2147483647 w 570"/>
              <a:gd name="T5" fmla="*/ 2147483647 h 541"/>
              <a:gd name="T6" fmla="*/ 2147483647 w 570"/>
              <a:gd name="T7" fmla="*/ 2147483647 h 541"/>
              <a:gd name="T8" fmla="*/ 2147483647 w 570"/>
              <a:gd name="T9" fmla="*/ 2147483647 h 541"/>
              <a:gd name="T10" fmla="*/ 2147483647 w 570"/>
              <a:gd name="T11" fmla="*/ 2147483647 h 54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0"/>
              <a:gd name="T19" fmla="*/ 0 h 541"/>
              <a:gd name="T20" fmla="*/ 570 w 570"/>
              <a:gd name="T21" fmla="*/ 541 h 54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0" h="541">
                <a:moveTo>
                  <a:pt x="279" y="31"/>
                </a:moveTo>
                <a:cubicBezTo>
                  <a:pt x="193" y="50"/>
                  <a:pt x="38" y="135"/>
                  <a:pt x="19" y="194"/>
                </a:cubicBezTo>
                <a:cubicBezTo>
                  <a:pt x="0" y="253"/>
                  <a:pt x="83" y="334"/>
                  <a:pt x="162" y="383"/>
                </a:cubicBezTo>
                <a:cubicBezTo>
                  <a:pt x="241" y="432"/>
                  <a:pt x="431" y="541"/>
                  <a:pt x="493" y="490"/>
                </a:cubicBezTo>
                <a:cubicBezTo>
                  <a:pt x="555" y="439"/>
                  <a:pt x="570" y="154"/>
                  <a:pt x="534" y="77"/>
                </a:cubicBezTo>
                <a:cubicBezTo>
                  <a:pt x="498" y="0"/>
                  <a:pt x="365" y="12"/>
                  <a:pt x="279" y="31"/>
                </a:cubicBezTo>
                <a:close/>
              </a:path>
            </a:pathLst>
          </a:custGeom>
          <a:solidFill>
            <a:srgbClr val="CC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6233320" y="2678113"/>
            <a:ext cx="704056" cy="341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5" name="Line 9"/>
          <p:cNvSpPr>
            <a:spLocks noChangeShapeType="1"/>
          </p:cNvSpPr>
          <p:nvPr/>
        </p:nvSpPr>
        <p:spPr bwMode="auto">
          <a:xfrm flipH="1" flipV="1">
            <a:off x="7653539" y="4165515"/>
            <a:ext cx="869419" cy="75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68619" name="Line 41"/>
          <p:cNvSpPr>
            <a:spLocks noChangeShapeType="1"/>
          </p:cNvSpPr>
          <p:nvPr/>
        </p:nvSpPr>
        <p:spPr bwMode="auto">
          <a:xfrm flipH="1">
            <a:off x="8056562" y="2678113"/>
            <a:ext cx="1468437" cy="404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81" name="Group 79"/>
          <p:cNvGrpSpPr>
            <a:grpSpLocks/>
          </p:cNvGrpSpPr>
          <p:nvPr/>
        </p:nvGrpSpPr>
        <p:grpSpPr bwMode="auto">
          <a:xfrm>
            <a:off x="9601200" y="1398959"/>
            <a:ext cx="1425575" cy="3124200"/>
            <a:chOff x="7315200" y="1371600"/>
            <a:chExt cx="1600200" cy="3505200"/>
          </a:xfrm>
        </p:grpSpPr>
        <p:sp>
          <p:nvSpPr>
            <p:cNvPr id="82" name="Rounded Rectangle 81"/>
            <p:cNvSpPr/>
            <p:nvPr/>
          </p:nvSpPr>
          <p:spPr>
            <a:xfrm>
              <a:off x="7315200" y="1371600"/>
              <a:ext cx="1600200" cy="3505200"/>
            </a:xfrm>
            <a:prstGeom prst="roundRect">
              <a:avLst/>
            </a:prstGeom>
            <a:solidFill>
              <a:srgbClr val="FF99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3" name="Group 17"/>
            <p:cNvGrpSpPr>
              <a:grpSpLocks/>
            </p:cNvGrpSpPr>
            <p:nvPr/>
          </p:nvGrpSpPr>
          <p:grpSpPr bwMode="auto">
            <a:xfrm>
              <a:off x="7632700" y="1828800"/>
              <a:ext cx="1079500" cy="906463"/>
              <a:chOff x="4272" y="1152"/>
              <a:chExt cx="1200" cy="1008"/>
            </a:xfrm>
          </p:grpSpPr>
          <p:sp>
            <p:nvSpPr>
              <p:cNvPr id="9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00" name="AutoShape 15"/>
              <p:cNvCxnSpPr>
                <a:cxnSpLocks noChangeShapeType="1"/>
                <a:stCxn id="98" idx="3"/>
                <a:endCxn id="9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1" name="AutoShape 16"/>
              <p:cNvCxnSpPr>
                <a:cxnSpLocks noChangeShapeType="1"/>
                <a:stCxn id="98" idx="5"/>
                <a:endCxn id="9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4" name="Group 17"/>
            <p:cNvGrpSpPr>
              <a:grpSpLocks/>
            </p:cNvGrpSpPr>
            <p:nvPr/>
          </p:nvGrpSpPr>
          <p:grpSpPr bwMode="auto">
            <a:xfrm>
              <a:off x="7632700" y="2743200"/>
              <a:ext cx="1079500" cy="906463"/>
              <a:chOff x="4272" y="1152"/>
              <a:chExt cx="1200" cy="1008"/>
            </a:xfrm>
          </p:grpSpPr>
          <p:sp>
            <p:nvSpPr>
              <p:cNvPr id="92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94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5" name="AutoShape 15"/>
              <p:cNvCxnSpPr>
                <a:cxnSpLocks noChangeShapeType="1"/>
                <a:stCxn id="93" idx="3"/>
                <a:endCxn id="92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6" name="AutoShape 16"/>
              <p:cNvCxnSpPr>
                <a:cxnSpLocks noChangeShapeType="1"/>
                <a:stCxn id="93" idx="5"/>
                <a:endCxn id="94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5" name="Group 17"/>
            <p:cNvGrpSpPr>
              <a:grpSpLocks/>
            </p:cNvGrpSpPr>
            <p:nvPr/>
          </p:nvGrpSpPr>
          <p:grpSpPr bwMode="auto">
            <a:xfrm>
              <a:off x="7620000" y="3741738"/>
              <a:ext cx="1079500" cy="906462"/>
              <a:chOff x="4272" y="1152"/>
              <a:chExt cx="1200" cy="1008"/>
            </a:xfrm>
          </p:grpSpPr>
          <p:sp>
            <p:nvSpPr>
              <p:cNvPr id="87" name="Oval 12"/>
              <p:cNvSpPr>
                <a:spLocks noChangeArrowheads="1"/>
              </p:cNvSpPr>
              <p:nvPr/>
            </p:nvSpPr>
            <p:spPr bwMode="auto">
              <a:xfrm>
                <a:off x="4272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88" name="Oval 13"/>
              <p:cNvSpPr>
                <a:spLocks noChangeArrowheads="1"/>
              </p:cNvSpPr>
              <p:nvPr/>
            </p:nvSpPr>
            <p:spPr bwMode="auto">
              <a:xfrm>
                <a:off x="4656" y="1152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89" name="Oval 14"/>
              <p:cNvSpPr>
                <a:spLocks noChangeArrowheads="1"/>
              </p:cNvSpPr>
              <p:nvPr/>
            </p:nvSpPr>
            <p:spPr bwMode="auto">
              <a:xfrm>
                <a:off x="5088" y="1776"/>
                <a:ext cx="384" cy="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20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90" name="AutoShape 15"/>
              <p:cNvCxnSpPr>
                <a:cxnSpLocks noChangeShapeType="1"/>
                <a:stCxn id="88" idx="3"/>
                <a:endCxn id="87" idx="0"/>
              </p:cNvCxnSpPr>
              <p:nvPr/>
            </p:nvCxnSpPr>
            <p:spPr bwMode="auto">
              <a:xfrm flipH="1">
                <a:off x="4464" y="1489"/>
                <a:ext cx="248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1" name="AutoShape 16"/>
              <p:cNvCxnSpPr>
                <a:cxnSpLocks noChangeShapeType="1"/>
                <a:stCxn id="88" idx="5"/>
                <a:endCxn id="89" idx="0"/>
              </p:cNvCxnSpPr>
              <p:nvPr/>
            </p:nvCxnSpPr>
            <p:spPr bwMode="auto">
              <a:xfrm>
                <a:off x="4984" y="1489"/>
                <a:ext cx="296" cy="27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86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1447800"/>
              <a:ext cx="1303338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Group 80"/>
          <p:cNvGrpSpPr>
            <a:grpSpLocks/>
          </p:cNvGrpSpPr>
          <p:nvPr/>
        </p:nvGrpSpPr>
        <p:grpSpPr bwMode="auto">
          <a:xfrm>
            <a:off x="7543800" y="4648200"/>
            <a:ext cx="3418332" cy="2065337"/>
            <a:chOff x="5029200" y="4648200"/>
            <a:chExt cx="3810000" cy="2209800"/>
          </a:xfrm>
        </p:grpSpPr>
        <p:sp>
          <p:nvSpPr>
            <p:cNvPr id="103" name="Rounded Rectangle 102"/>
            <p:cNvSpPr/>
            <p:nvPr/>
          </p:nvSpPr>
          <p:spPr>
            <a:xfrm>
              <a:off x="5029200" y="4648200"/>
              <a:ext cx="3810000" cy="22098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latin typeface="Calibri"/>
                <a:cs typeface="Calibri"/>
              </a:endParaRPr>
            </a:p>
          </p:txBody>
        </p:sp>
        <p:grpSp>
          <p:nvGrpSpPr>
            <p:cNvPr id="104" name="Group 31"/>
            <p:cNvGrpSpPr>
              <a:grpSpLocks/>
            </p:cNvGrpSpPr>
            <p:nvPr/>
          </p:nvGrpSpPr>
          <p:grpSpPr bwMode="auto">
            <a:xfrm>
              <a:off x="5181600" y="5265737"/>
              <a:ext cx="930275" cy="677863"/>
              <a:chOff x="3089" y="3475"/>
              <a:chExt cx="665" cy="571"/>
            </a:xfrm>
          </p:grpSpPr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4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4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44" name="AutoShape 28"/>
              <p:cNvCxnSpPr>
                <a:cxnSpLocks noChangeShapeType="1"/>
                <a:stCxn id="142" idx="3"/>
                <a:endCxn id="14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5" name="AutoShape 29"/>
              <p:cNvCxnSpPr>
                <a:cxnSpLocks noChangeShapeType="1"/>
                <a:stCxn id="142" idx="5"/>
                <a:endCxn id="14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6" name="AutoShape 30"/>
              <p:cNvCxnSpPr>
                <a:cxnSpLocks noChangeShapeType="1"/>
                <a:stCxn id="141" idx="6"/>
                <a:endCxn id="14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5" name="Group 31"/>
            <p:cNvGrpSpPr>
              <a:grpSpLocks/>
            </p:cNvGrpSpPr>
            <p:nvPr/>
          </p:nvGrpSpPr>
          <p:grpSpPr bwMode="auto">
            <a:xfrm>
              <a:off x="6461125" y="5243512"/>
              <a:ext cx="930275" cy="677863"/>
              <a:chOff x="3089" y="3475"/>
              <a:chExt cx="665" cy="571"/>
            </a:xfrm>
          </p:grpSpPr>
          <p:sp>
            <p:nvSpPr>
              <p:cNvPr id="135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6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7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8" name="AutoShape 28"/>
              <p:cNvCxnSpPr>
                <a:cxnSpLocks noChangeShapeType="1"/>
                <a:stCxn id="136" idx="3"/>
                <a:endCxn id="135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9" name="AutoShape 29"/>
              <p:cNvCxnSpPr>
                <a:cxnSpLocks noChangeShapeType="1"/>
                <a:stCxn id="136" idx="5"/>
                <a:endCxn id="137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40" name="AutoShape 30"/>
              <p:cNvCxnSpPr>
                <a:cxnSpLocks noChangeShapeType="1"/>
                <a:stCxn id="135" idx="6"/>
                <a:endCxn id="137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" name="Group 31"/>
            <p:cNvGrpSpPr>
              <a:grpSpLocks/>
            </p:cNvGrpSpPr>
            <p:nvPr/>
          </p:nvGrpSpPr>
          <p:grpSpPr bwMode="auto">
            <a:xfrm>
              <a:off x="7680325" y="5243512"/>
              <a:ext cx="930275" cy="677863"/>
              <a:chOff x="3089" y="3475"/>
              <a:chExt cx="665" cy="571"/>
            </a:xfrm>
          </p:grpSpPr>
          <p:sp>
            <p:nvSpPr>
              <p:cNvPr id="129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30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31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32" name="AutoShape 28"/>
              <p:cNvCxnSpPr>
                <a:cxnSpLocks noChangeShapeType="1"/>
                <a:stCxn id="130" idx="3"/>
                <a:endCxn id="129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3" name="AutoShape 29"/>
              <p:cNvCxnSpPr>
                <a:cxnSpLocks noChangeShapeType="1"/>
                <a:stCxn id="130" idx="5"/>
                <a:endCxn id="131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34" name="AutoShape 30"/>
              <p:cNvCxnSpPr>
                <a:cxnSpLocks noChangeShapeType="1"/>
                <a:stCxn id="129" idx="6"/>
                <a:endCxn id="131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7" name="Group 31"/>
            <p:cNvGrpSpPr>
              <a:grpSpLocks/>
            </p:cNvGrpSpPr>
            <p:nvPr/>
          </p:nvGrpSpPr>
          <p:grpSpPr bwMode="auto">
            <a:xfrm>
              <a:off x="5181600" y="6118225"/>
              <a:ext cx="930275" cy="677863"/>
              <a:chOff x="3089" y="3475"/>
              <a:chExt cx="665" cy="571"/>
            </a:xfrm>
          </p:grpSpPr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24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25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6" name="AutoShape 28"/>
              <p:cNvCxnSpPr>
                <a:cxnSpLocks noChangeShapeType="1"/>
                <a:stCxn id="124" idx="3"/>
                <a:endCxn id="123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7" name="AutoShape 29"/>
              <p:cNvCxnSpPr>
                <a:cxnSpLocks noChangeShapeType="1"/>
                <a:stCxn id="124" idx="5"/>
                <a:endCxn id="125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8" name="AutoShape 30"/>
              <p:cNvCxnSpPr>
                <a:cxnSpLocks noChangeShapeType="1"/>
                <a:stCxn id="123" idx="6"/>
                <a:endCxn id="125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8" name="Group 31"/>
            <p:cNvGrpSpPr>
              <a:grpSpLocks/>
            </p:cNvGrpSpPr>
            <p:nvPr/>
          </p:nvGrpSpPr>
          <p:grpSpPr bwMode="auto">
            <a:xfrm>
              <a:off x="6461125" y="6096000"/>
              <a:ext cx="930275" cy="677863"/>
              <a:chOff x="3089" y="3475"/>
              <a:chExt cx="665" cy="571"/>
            </a:xfrm>
          </p:grpSpPr>
          <p:sp>
            <p:nvSpPr>
              <p:cNvPr id="117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8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9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20" name="AutoShape 28"/>
              <p:cNvCxnSpPr>
                <a:cxnSpLocks noChangeShapeType="1"/>
                <a:stCxn id="118" idx="3"/>
                <a:endCxn id="117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1" name="AutoShape 29"/>
              <p:cNvCxnSpPr>
                <a:cxnSpLocks noChangeShapeType="1"/>
                <a:stCxn id="118" idx="5"/>
                <a:endCxn id="119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22" name="AutoShape 30"/>
              <p:cNvCxnSpPr>
                <a:cxnSpLocks noChangeShapeType="1"/>
                <a:stCxn id="117" idx="6"/>
                <a:endCxn id="119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9" name="Group 31"/>
            <p:cNvGrpSpPr>
              <a:grpSpLocks/>
            </p:cNvGrpSpPr>
            <p:nvPr/>
          </p:nvGrpSpPr>
          <p:grpSpPr bwMode="auto">
            <a:xfrm>
              <a:off x="7680325" y="6096000"/>
              <a:ext cx="930275" cy="677863"/>
              <a:chOff x="3089" y="3475"/>
              <a:chExt cx="665" cy="571"/>
            </a:xfrm>
          </p:grpSpPr>
          <p:sp>
            <p:nvSpPr>
              <p:cNvPr id="111" name="Oval 25"/>
              <p:cNvSpPr>
                <a:spLocks noChangeArrowheads="1"/>
              </p:cNvSpPr>
              <p:nvPr/>
            </p:nvSpPr>
            <p:spPr bwMode="auto">
              <a:xfrm>
                <a:off x="3089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X</a:t>
                </a:r>
              </a:p>
            </p:txBody>
          </p:sp>
          <p:sp>
            <p:nvSpPr>
              <p:cNvPr id="112" name="Oval 26"/>
              <p:cNvSpPr>
                <a:spLocks noChangeArrowheads="1"/>
              </p:cNvSpPr>
              <p:nvPr/>
            </p:nvSpPr>
            <p:spPr bwMode="auto">
              <a:xfrm>
                <a:off x="3307" y="3475"/>
                <a:ext cx="217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Y</a:t>
                </a:r>
              </a:p>
            </p:txBody>
          </p:sp>
          <p:sp>
            <p:nvSpPr>
              <p:cNvPr id="113" name="Oval 27"/>
              <p:cNvSpPr>
                <a:spLocks noChangeArrowheads="1"/>
              </p:cNvSpPr>
              <p:nvPr/>
            </p:nvSpPr>
            <p:spPr bwMode="auto">
              <a:xfrm>
                <a:off x="3536" y="3828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en-US" sz="1600">
                    <a:latin typeface="Calibri"/>
                    <a:cs typeface="Calibri"/>
                  </a:rPr>
                  <a:t>Z</a:t>
                </a:r>
              </a:p>
            </p:txBody>
          </p:sp>
          <p:cxnSp>
            <p:nvCxnSpPr>
              <p:cNvPr id="114" name="AutoShape 28"/>
              <p:cNvCxnSpPr>
                <a:cxnSpLocks noChangeShapeType="1"/>
                <a:stCxn id="112" idx="3"/>
                <a:endCxn id="111" idx="0"/>
              </p:cNvCxnSpPr>
              <p:nvPr/>
            </p:nvCxnSpPr>
            <p:spPr bwMode="auto">
              <a:xfrm flipH="1">
                <a:off x="3198" y="3666"/>
                <a:ext cx="140" cy="157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5" name="AutoShape 29"/>
              <p:cNvCxnSpPr>
                <a:cxnSpLocks noChangeShapeType="1"/>
                <a:stCxn id="112" idx="5"/>
                <a:endCxn id="113" idx="0"/>
              </p:cNvCxnSpPr>
              <p:nvPr/>
            </p:nvCxnSpPr>
            <p:spPr bwMode="auto">
              <a:xfrm>
                <a:off x="3492" y="3670"/>
                <a:ext cx="153" cy="149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6" name="AutoShape 30"/>
              <p:cNvCxnSpPr>
                <a:cxnSpLocks noChangeShapeType="1"/>
                <a:stCxn id="111" idx="6"/>
                <a:endCxn id="113" idx="2"/>
              </p:cNvCxnSpPr>
              <p:nvPr/>
            </p:nvCxnSpPr>
            <p:spPr bwMode="auto">
              <a:xfrm>
                <a:off x="3316" y="3937"/>
                <a:ext cx="211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pic>
          <p:nvPicPr>
            <p:cNvPr id="110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4724400"/>
              <a:ext cx="2555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12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 smtClean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 smtClean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Bayes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 Nets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2362200" y="1397001"/>
            <a:ext cx="9423400" cy="4729164"/>
          </a:xfrm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Representation</a:t>
            </a:r>
          </a:p>
          <a:p>
            <a:pPr lvl="4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Conditional Independences</a:t>
            </a:r>
          </a:p>
          <a:p>
            <a:pPr lvl="4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Probabilistic Inference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Enumeration (exact, exponential complexity)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Variable elimination (exact, worst-case</a:t>
            </a:r>
          </a:p>
          <a:p>
            <a:pPr marL="457176" lvl="1" indent="0">
              <a:buNone/>
            </a:pPr>
            <a:r>
              <a:rPr lang="en-US" dirty="0">
                <a:ea typeface="ＭＳ Ｐゴシック" pitchFamily="34" charset="-128"/>
              </a:rPr>
              <a:t>	</a:t>
            </a:r>
            <a:r>
              <a:rPr lang="en-US" dirty="0" smtClean="0">
                <a:ea typeface="ＭＳ Ｐゴシック" pitchFamily="34" charset="-128"/>
              </a:rPr>
              <a:t>	exponential complexity, often better)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Probabilistic inference is NP-complete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Sampling (approximate)</a:t>
            </a:r>
          </a:p>
          <a:p>
            <a:pPr lvl="3"/>
            <a:endParaRPr lang="en-US" sz="400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Learning Bayes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2" y="1428750"/>
            <a:ext cx="5667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2028825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9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Example: Independence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N fair, independent coin flips:</a:t>
            </a:r>
          </a:p>
        </p:txBody>
      </p:sp>
      <p:graphicFrame>
        <p:nvGraphicFramePr>
          <p:cNvPr id="1043475" name="Group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3122"/>
              </p:ext>
            </p:extLst>
          </p:nvPr>
        </p:nvGraphicFramePr>
        <p:xfrm>
          <a:off x="699676" y="2892425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63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4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43477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33116"/>
              </p:ext>
            </p:extLst>
          </p:nvPr>
        </p:nvGraphicFramePr>
        <p:xfrm>
          <a:off x="24713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43489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27875"/>
              </p:ext>
            </p:extLst>
          </p:nvPr>
        </p:nvGraphicFramePr>
        <p:xfrm>
          <a:off x="5747926" y="2889250"/>
          <a:ext cx="1428750" cy="742950"/>
        </p:xfrm>
        <a:graphic>
          <a:graphicData uri="http://schemas.openxmlformats.org/drawingml/2006/table">
            <a:tbl>
              <a:tblPr/>
              <a:tblGrid>
                <a:gridCol w="857250"/>
                <a:gridCol w="5715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686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51" y="2514600"/>
            <a:ext cx="925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7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601" y="2514600"/>
            <a:ext cx="9112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8" name="Picture 4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876" y="3170238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9" name="AutoShape 49"/>
          <p:cNvSpPr>
            <a:spLocks/>
          </p:cNvSpPr>
          <p:nvPr/>
        </p:nvSpPr>
        <p:spPr bwMode="auto">
          <a:xfrm rot="-5400000">
            <a:off x="3804826" y="590550"/>
            <a:ext cx="381000" cy="7124700"/>
          </a:xfrm>
          <a:prstGeom prst="leftBrace">
            <a:avLst>
              <a:gd name="adj1" fmla="val 15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0" name="Rectangle 52"/>
          <p:cNvSpPr>
            <a:spLocks noChangeArrowheads="1"/>
          </p:cNvSpPr>
          <p:nvPr/>
        </p:nvSpPr>
        <p:spPr bwMode="auto">
          <a:xfrm>
            <a:off x="2680876" y="5181600"/>
            <a:ext cx="2895600" cy="12954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691" name="AutoShape 57"/>
          <p:cNvSpPr>
            <a:spLocks/>
          </p:cNvSpPr>
          <p:nvPr/>
        </p:nvSpPr>
        <p:spPr bwMode="auto">
          <a:xfrm>
            <a:off x="2299876" y="5105400"/>
            <a:ext cx="152400" cy="1371600"/>
          </a:xfrm>
          <a:prstGeom prst="leftBrace">
            <a:avLst>
              <a:gd name="adj1" fmla="val 7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7692" name="Picture 5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76" y="4800600"/>
            <a:ext cx="246538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76" y="5588000"/>
            <a:ext cx="3286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4" name="Freeform 60"/>
          <p:cNvSpPr>
            <a:spLocks/>
          </p:cNvSpPr>
          <p:nvPr/>
        </p:nvSpPr>
        <p:spPr bwMode="auto">
          <a:xfrm>
            <a:off x="2604676" y="5791200"/>
            <a:ext cx="2971800" cy="457200"/>
          </a:xfrm>
          <a:custGeom>
            <a:avLst/>
            <a:gdLst>
              <a:gd name="T0" fmla="*/ 0 w 1872"/>
              <a:gd name="T1" fmla="*/ 2147483647 h 288"/>
              <a:gd name="T2" fmla="*/ 2147483647 w 1872"/>
              <a:gd name="T3" fmla="*/ 0 h 288"/>
              <a:gd name="T4" fmla="*/ 2147483647 w 1872"/>
              <a:gd name="T5" fmla="*/ 2147483647 h 288"/>
              <a:gd name="T6" fmla="*/ 2147483647 w 1872"/>
              <a:gd name="T7" fmla="*/ 0 h 288"/>
              <a:gd name="T8" fmla="*/ 2147483647 w 1872"/>
              <a:gd name="T9" fmla="*/ 2147483647 h 288"/>
              <a:gd name="T10" fmla="*/ 2147483647 w 1872"/>
              <a:gd name="T11" fmla="*/ 0 h 288"/>
              <a:gd name="T12" fmla="*/ 2147483647 w 1872"/>
              <a:gd name="T13" fmla="*/ 2147483647 h 288"/>
              <a:gd name="T14" fmla="*/ 2147483647 w 1872"/>
              <a:gd name="T15" fmla="*/ 2147483647 h 288"/>
              <a:gd name="T16" fmla="*/ 2147483647 w 1872"/>
              <a:gd name="T17" fmla="*/ 2147483647 h 288"/>
              <a:gd name="T18" fmla="*/ 2147483647 w 1872"/>
              <a:gd name="T19" fmla="*/ 2147483647 h 288"/>
              <a:gd name="T20" fmla="*/ 2147483647 w 1872"/>
              <a:gd name="T21" fmla="*/ 2147483647 h 288"/>
              <a:gd name="T22" fmla="*/ 2147483647 w 1872"/>
              <a:gd name="T23" fmla="*/ 2147483647 h 288"/>
              <a:gd name="T24" fmla="*/ 2147483647 w 1872"/>
              <a:gd name="T25" fmla="*/ 2147483647 h 288"/>
              <a:gd name="T26" fmla="*/ 0 w 1872"/>
              <a:gd name="T27" fmla="*/ 2147483647 h 288"/>
              <a:gd name="T28" fmla="*/ 0 w 1872"/>
              <a:gd name="T29" fmla="*/ 2147483647 h 2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872"/>
              <a:gd name="T46" fmla="*/ 0 h 288"/>
              <a:gd name="T47" fmla="*/ 1872 w 1872"/>
              <a:gd name="T48" fmla="*/ 288 h 2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872" h="288">
                <a:moveTo>
                  <a:pt x="0" y="115"/>
                </a:moveTo>
                <a:lnTo>
                  <a:pt x="197" y="0"/>
                </a:lnTo>
                <a:lnTo>
                  <a:pt x="493" y="58"/>
                </a:lnTo>
                <a:lnTo>
                  <a:pt x="837" y="0"/>
                </a:lnTo>
                <a:lnTo>
                  <a:pt x="1182" y="115"/>
                </a:lnTo>
                <a:lnTo>
                  <a:pt x="1576" y="0"/>
                </a:lnTo>
                <a:lnTo>
                  <a:pt x="1872" y="115"/>
                </a:lnTo>
                <a:lnTo>
                  <a:pt x="1872" y="230"/>
                </a:lnTo>
                <a:lnTo>
                  <a:pt x="1576" y="173"/>
                </a:lnTo>
                <a:lnTo>
                  <a:pt x="1182" y="288"/>
                </a:lnTo>
                <a:lnTo>
                  <a:pt x="841" y="136"/>
                </a:lnTo>
                <a:lnTo>
                  <a:pt x="502" y="201"/>
                </a:lnTo>
                <a:lnTo>
                  <a:pt x="197" y="173"/>
                </a:lnTo>
                <a:lnTo>
                  <a:pt x="0" y="230"/>
                </a:lnTo>
                <a:lnTo>
                  <a:pt x="0" y="1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24" y="1150853"/>
            <a:ext cx="3229661" cy="3085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09" y="4749346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a great Spring Break!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51" y="2590801"/>
            <a:ext cx="3919499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600200"/>
            <a:ext cx="6324599" cy="415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</a:t>
            </a:r>
            <a:r>
              <a:rPr lang="en-US" sz="2000" dirty="0" smtClean="0">
                <a:latin typeface="Calibri"/>
                <a:cs typeface="Calibri"/>
              </a:rPr>
              <a:t>Detect)</a:t>
            </a: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</a:t>
            </a:r>
            <a:r>
              <a:rPr lang="en-US" sz="2000" dirty="0" smtClean="0">
                <a:latin typeface="Calibri"/>
                <a:cs typeface="Calibri"/>
              </a:rPr>
              <a:t>detects </a:t>
            </a:r>
            <a:r>
              <a:rPr lang="en-US" sz="2000" dirty="0">
                <a:latin typeface="Calibri"/>
                <a:cs typeface="Calibri"/>
              </a:rPr>
              <a:t>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</a:t>
            </a:r>
            <a:r>
              <a:rPr lang="en-US" sz="1800" dirty="0" smtClean="0">
                <a:latin typeface="Calibri"/>
                <a:cs typeface="Calibri"/>
              </a:rPr>
              <a:t>(+detect </a:t>
            </a:r>
            <a:r>
              <a:rPr lang="en-US" sz="1800" dirty="0">
                <a:latin typeface="Calibri"/>
                <a:cs typeface="Calibri"/>
              </a:rPr>
              <a:t>| +toothache, +cavity) = P</a:t>
            </a:r>
            <a:r>
              <a:rPr lang="en-US" sz="1800" dirty="0" smtClean="0">
                <a:latin typeface="Calibri"/>
                <a:cs typeface="Calibri"/>
              </a:rPr>
              <a:t>(+detect </a:t>
            </a:r>
            <a:r>
              <a:rPr lang="en-US" sz="1800" dirty="0">
                <a:latin typeface="Calibri"/>
                <a:cs typeface="Calibri"/>
              </a:rPr>
              <a:t>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</a:t>
            </a:r>
            <a:r>
              <a:rPr lang="en-US" sz="1800" dirty="0" smtClean="0">
                <a:latin typeface="Calibri"/>
                <a:cs typeface="Calibri"/>
              </a:rPr>
              <a:t>(+detect </a:t>
            </a:r>
            <a:r>
              <a:rPr lang="en-US" sz="1800" dirty="0">
                <a:latin typeface="Calibri"/>
                <a:cs typeface="Calibri"/>
              </a:rPr>
              <a:t>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 = P</a:t>
            </a:r>
            <a:r>
              <a:rPr lang="en-US" sz="1800" dirty="0" smtClean="0">
                <a:latin typeface="Calibri"/>
                <a:cs typeface="Calibri"/>
              </a:rPr>
              <a:t>(+detect| </a:t>
            </a:r>
            <a:r>
              <a:rPr lang="en-US" sz="1800" dirty="0" smtClean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Detect </a:t>
            </a:r>
            <a:r>
              <a:rPr lang="en-US" sz="2000" dirty="0">
                <a:latin typeface="Calibri"/>
                <a:cs typeface="Calibri"/>
              </a:rPr>
              <a:t>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P(Detect </a:t>
            </a:r>
            <a:r>
              <a:rPr lang="en-US" sz="1800" dirty="0">
                <a:latin typeface="Calibri"/>
                <a:cs typeface="Calibri"/>
              </a:rPr>
              <a:t>| Toothache, Cavity) = </a:t>
            </a:r>
            <a:r>
              <a:rPr lang="en-US" sz="1800" dirty="0" smtClean="0">
                <a:latin typeface="Calibri"/>
                <a:cs typeface="Calibri"/>
              </a:rPr>
              <a:t>P(Detect </a:t>
            </a:r>
            <a:r>
              <a:rPr lang="en-US" sz="1800" dirty="0">
                <a:latin typeface="Calibri"/>
                <a:cs typeface="Calibri"/>
              </a:rPr>
              <a:t>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Equivalent statements: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 | </a:t>
            </a:r>
            <a:r>
              <a:rPr lang="en-US" sz="1800" dirty="0" smtClean="0">
                <a:latin typeface="Calibri"/>
                <a:cs typeface="Calibri"/>
              </a:rPr>
              <a:t>Detect </a:t>
            </a:r>
            <a:r>
              <a:rPr lang="en-US" sz="1800" dirty="0" smtClean="0">
                <a:latin typeface="Calibri"/>
                <a:cs typeface="Calibri"/>
              </a:rPr>
              <a:t>, Cavity) = P(Toothache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P(Toothache, </a:t>
            </a:r>
            <a:r>
              <a:rPr lang="en-US" sz="1800" dirty="0" smtClean="0">
                <a:latin typeface="Calibri"/>
                <a:cs typeface="Calibri"/>
              </a:rPr>
              <a:t>Detect </a:t>
            </a:r>
            <a:r>
              <a:rPr lang="en-US" sz="1800" dirty="0" smtClean="0">
                <a:latin typeface="Calibri"/>
                <a:cs typeface="Calibri"/>
              </a:rPr>
              <a:t>| Cavity) = P(Toothache | Cavity) </a:t>
            </a:r>
            <a:r>
              <a:rPr lang="en-US" sz="1800" dirty="0" smtClean="0">
                <a:latin typeface="Calibri"/>
                <a:cs typeface="Calibri"/>
              </a:rPr>
              <a:t>P(Detect </a:t>
            </a:r>
            <a:r>
              <a:rPr lang="en-US" sz="1800" dirty="0" smtClean="0">
                <a:latin typeface="Calibri"/>
                <a:cs typeface="Calibri"/>
              </a:rPr>
              <a:t>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One can be derived from the other </a:t>
            </a:r>
            <a:r>
              <a:rPr lang="en-US" sz="1800" dirty="0" smtClean="0">
                <a:latin typeface="Calibri"/>
                <a:cs typeface="Calibri"/>
              </a:rPr>
              <a:t>using the chain rule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92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</a:t>
            </a:r>
            <a:r>
              <a:rPr lang="en-US" sz="2400" dirty="0" smtClean="0">
                <a:latin typeface="Calibri"/>
                <a:cs typeface="Calibri"/>
              </a:rPr>
              <a:t>rare, and it doesn’t help us make inferences about other variables.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</a:t>
            </a:r>
            <a:r>
              <a:rPr lang="en-US" sz="2400" dirty="0" smtClean="0">
                <a:latin typeface="Calibri"/>
                <a:cs typeface="Calibri"/>
              </a:rPr>
              <a:t>environments.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or, equivalently, if and only if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48006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3632537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59436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2"/>
  <p:tag name="PICTUREFILESIZE" val="404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9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2^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5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\it +cavity, +catch, -toothache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621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2"/>
  <p:tag name="PICTUREFILESIZE" val="1937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{i=1}^n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92"/>
  <p:tag name="PICTUREFILESIZE" val="239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368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2"/>
  <p:tag name="PICTUREFILESIZE" val="404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2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1"/>
  <p:tag name="PICTUREFILESIZE" val="404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h, h, t, h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643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 - t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453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3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408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7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i | x_1, \ldots x_{i-1}) = P(x_i | \mbox{\it parents}(X_i)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7"/>
  <p:tag name="PICTUREFILESIZE" val="1885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x,y,z) = P(x)P(y|x)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37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x)P(y|x)P(z|y)}{P(x)P(y|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871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P(z|x,y) = \frac{P(x,y,z)}{P(x,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4"/>
  <p:tag name="PICTUREFILESIZE" val="1693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P(z|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6"/>
  <p:tag name="PICTUREFILESIZE" val="453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= \frac{P(y)P(x|y)P(z|y)}{P(y)P(x|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0"/>
  <p:tag name="PICTUREFILESIZE" val="1959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P(x,y,z) = P(y)P(x|y)P(z|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1"/>
  <p:tag name="PICTUREFILESIZE" val="1617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i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49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j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"/>
  <p:tag name="PICTUREFILESIZE" val="16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6"/>
  <p:tag name="PICTUREFILESIZE" val="184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309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T \indep D | R, 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02"/>
  <p:tag name="PICTUREFILESIZE" val="46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2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52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12 -- probability.pptx</Template>
  <TotalTime>52565</TotalTime>
  <Words>3747</Words>
  <Application>Microsoft Macintosh PowerPoint</Application>
  <PresentationFormat>Widescreen</PresentationFormat>
  <Paragraphs>944</Paragraphs>
  <Slides>60</Slides>
  <Notes>27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Mangal</vt:lpstr>
      <vt:lpstr>ＭＳ Ｐゴシック</vt:lpstr>
      <vt:lpstr>Symbol</vt:lpstr>
      <vt:lpstr>Times New Roman</vt:lpstr>
      <vt:lpstr>Wingdings</vt:lpstr>
      <vt:lpstr>Arial</vt:lpstr>
      <vt:lpstr>dan-berkeley-nlp-v1</vt:lpstr>
      <vt:lpstr>Bayes’ Nets</vt:lpstr>
      <vt:lpstr>Probabilistic Models</vt:lpstr>
      <vt:lpstr>Independence</vt:lpstr>
      <vt:lpstr>Independence</vt:lpstr>
      <vt:lpstr>Example: Independence?</vt:lpstr>
      <vt:lpstr>Example: Independence</vt:lpstr>
      <vt:lpstr>Conditional Independence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Coin Flips</vt:lpstr>
      <vt:lpstr>Example: Traffic</vt:lpstr>
      <vt:lpstr>Example: Traffic II</vt:lpstr>
      <vt:lpstr>Example: Traffic II</vt:lpstr>
      <vt:lpstr>Example: Alarm Network</vt:lpstr>
      <vt:lpstr>Example: Alarm Network</vt:lpstr>
      <vt:lpstr>Bayes’ Net Semantics</vt:lpstr>
      <vt:lpstr>Bayes’ Net Semantics</vt:lpstr>
      <vt:lpstr>Probabilities in BNs</vt:lpstr>
      <vt:lpstr>Probabilities in BNs</vt:lpstr>
      <vt:lpstr>Example: Coin Flips</vt:lpstr>
      <vt:lpstr>Example: Traffic</vt:lpstr>
      <vt:lpstr>Example: Alarm Network</vt:lpstr>
      <vt:lpstr>Example: Traffic</vt:lpstr>
      <vt:lpstr>Example: Reverse Traffic</vt:lpstr>
      <vt:lpstr>Causality?</vt:lpstr>
      <vt:lpstr>Bayes’ Nets</vt:lpstr>
      <vt:lpstr>Bayes’ Nets</vt:lpstr>
      <vt:lpstr>Conditional Independence</vt:lpstr>
      <vt:lpstr>Bayes Nets: Assumptions</vt:lpstr>
      <vt:lpstr>Example</vt:lpstr>
      <vt:lpstr>Independence in a BN</vt:lpstr>
      <vt:lpstr>D-separation: Outline</vt:lpstr>
      <vt:lpstr>D-separation: Outline</vt:lpstr>
      <vt:lpstr>Causal Chains</vt:lpstr>
      <vt:lpstr>Causal Chains</vt:lpstr>
      <vt:lpstr>Common Cause</vt:lpstr>
      <vt:lpstr>Common Cause</vt:lpstr>
      <vt:lpstr>Common Effect</vt:lpstr>
      <vt:lpstr>The General Case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Topology Limits Distributions</vt:lpstr>
      <vt:lpstr>Bayes Nets Representation Summary</vt:lpstr>
      <vt:lpstr>Bayes’ Nets</vt:lpstr>
      <vt:lpstr>Have a great Spring Break!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Callison-Burch, Christopher</cp:lastModifiedBy>
  <cp:revision>3312</cp:revision>
  <cp:lastPrinted>2014-03-18T18:14:25Z</cp:lastPrinted>
  <dcterms:created xsi:type="dcterms:W3CDTF">2004-08-27T04:16:05Z</dcterms:created>
  <dcterms:modified xsi:type="dcterms:W3CDTF">2018-10-30T15:23:47Z</dcterms:modified>
</cp:coreProperties>
</file>